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32.xml" ContentType="application/vnd.openxmlformats-officedocument.presentationml.tags+xml"/>
  <Override PartName="/ppt/notesSlides/notesSlide1.xml" ContentType="application/vnd.openxmlformats-officedocument.presentationml.notesSlide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4" r:id="rId2"/>
    <p:sldMasterId id="2147483656" r:id="rId3"/>
  </p:sldMasterIdLst>
  <p:notesMasterIdLst>
    <p:notesMasterId r:id="rId31"/>
  </p:notesMasterIdLst>
  <p:handoutMasterIdLst>
    <p:handoutMasterId r:id="rId32"/>
  </p:handoutMasterIdLst>
  <p:sldIdLst>
    <p:sldId id="257" r:id="rId4"/>
    <p:sldId id="475" r:id="rId5"/>
    <p:sldId id="459" r:id="rId6"/>
    <p:sldId id="460" r:id="rId7"/>
    <p:sldId id="458" r:id="rId8"/>
    <p:sldId id="461" r:id="rId9"/>
    <p:sldId id="474" r:id="rId10"/>
    <p:sldId id="484" r:id="rId11"/>
    <p:sldId id="479" r:id="rId12"/>
    <p:sldId id="476" r:id="rId13"/>
    <p:sldId id="480" r:id="rId14"/>
    <p:sldId id="482" r:id="rId15"/>
    <p:sldId id="489" r:id="rId16"/>
    <p:sldId id="494" r:id="rId17"/>
    <p:sldId id="495" r:id="rId18"/>
    <p:sldId id="486" r:id="rId19"/>
    <p:sldId id="488" r:id="rId20"/>
    <p:sldId id="492" r:id="rId21"/>
    <p:sldId id="490" r:id="rId22"/>
    <p:sldId id="491" r:id="rId23"/>
    <p:sldId id="493" r:id="rId24"/>
    <p:sldId id="496" r:id="rId25"/>
    <p:sldId id="261" r:id="rId26"/>
    <p:sldId id="478" r:id="rId27"/>
    <p:sldId id="477" r:id="rId28"/>
    <p:sldId id="481" r:id="rId29"/>
    <p:sldId id="483" r:id="rId30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4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ABEB"/>
    <a:srgbClr val="F7B6C0"/>
    <a:srgbClr val="16186F"/>
    <a:srgbClr val="FF1791"/>
    <a:srgbClr val="F0F0F0"/>
    <a:srgbClr val="FC8732"/>
    <a:srgbClr val="DCDCDC"/>
    <a:srgbClr val="C1C1C1"/>
    <a:srgbClr val="6ACAD2"/>
    <a:srgbClr val="0E5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47537ED-85E0-43F2-A7F5-E7EDC2A94A9F}" styleName="{1c11e0ce-8795-4a8a-8479-611ce8434d9d}">
    <a:wholeTbl>
      <a:tcTxStyle>
        <a:fontRef idx="none">
          <a:prstClr val="black"/>
        </a:fontRef>
      </a:tcTxStyle>
      <a:tcStyle>
        <a:tcBdr>
          <a:bottom>
            <a:ln w="38100" cmpd="sng">
              <a:solidFill>
                <a:srgbClr val="FA7925"/>
              </a:solidFill>
            </a:ln>
          </a:bottom>
        </a:tcBdr>
        <a:fill>
          <a:solidFill>
            <a:srgbClr val="FFFFFF"/>
          </a:solidFill>
        </a:fill>
      </a:tcStyle>
    </a:wholeTbl>
    <a:band1H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FFFFFF"/>
          </a:solidFill>
        </a:fill>
      </a:tcStyle>
    </a:band1H>
    <a:band2H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F8F8F8"/>
          </a:solidFill>
        </a:fill>
      </a:tcStyle>
    </a:band2H>
    <a:firstRow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FA792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71" autoAdjust="0"/>
    <p:restoredTop sz="95982" autoAdjust="0"/>
  </p:normalViewPr>
  <p:slideViewPr>
    <p:cSldViewPr snapToGrid="0">
      <p:cViewPr varScale="1">
        <p:scale>
          <a:sx n="83" d="100"/>
          <a:sy n="83" d="100"/>
        </p:scale>
        <p:origin x="100" y="64"/>
      </p:cViewPr>
      <p:guideLst>
        <p:guide orient="horz" pos="1026"/>
        <p:guide pos="46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316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6260" y="1939925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1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12440" y="6314400"/>
            <a:ext cx="2700000" cy="316800"/>
          </a:xfrm>
        </p:spPr>
        <p:txBody>
          <a:bodyPr/>
          <a:lstStyle>
            <a:lvl1pPr algn="l"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 userDrawn="1">
            <p:custDataLst>
              <p:tags r:id="rId5"/>
            </p:custDataLst>
          </p:nvPr>
        </p:nvSpPr>
        <p:spPr>
          <a:xfrm>
            <a:off x="994410" y="414020"/>
            <a:ext cx="10604500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>
                <a:solidFill>
                  <a:srgbClr val="0E539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b="1" dirty="0">
                <a:latin typeface="思源黑体 Bold" panose="020B0800000000000000" pitchFamily="34" charset="-122"/>
                <a:ea typeface="思源黑体 Bold" panose="020B0800000000000000" pitchFamily="34" charset="-122"/>
                <a:sym typeface="+mn-ea"/>
              </a:rPr>
              <a:t>单击此处编辑母版标题样式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210917-PPT模板_封面-1 副本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798830" y="2643505"/>
            <a:ext cx="6804025" cy="1159510"/>
          </a:xfrm>
        </p:spPr>
        <p:txBody>
          <a:bodyPr lIns="90000" tIns="46800" rIns="90000" bIns="46800" anchor="b" anchorCtr="0">
            <a:normAutofit/>
          </a:bodyPr>
          <a:lstStyle>
            <a:lvl1pPr algn="l" eaLnBrk="1" fontAlgn="auto" latinLnBrk="0" hangingPunct="1">
              <a:lnSpc>
                <a:spcPct val="100000"/>
              </a:lnSpc>
              <a:defRPr sz="5400" spc="0">
                <a:solidFill>
                  <a:srgbClr val="0E53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798830" y="4029710"/>
            <a:ext cx="6803390" cy="66421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spc="0">
                <a:solidFill>
                  <a:srgbClr val="0E53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84860" y="5012690"/>
            <a:ext cx="2640965" cy="0"/>
          </a:xfrm>
          <a:prstGeom prst="line">
            <a:avLst/>
          </a:prstGeom>
          <a:ln w="19050">
            <a:solidFill>
              <a:srgbClr val="FC87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210917-PPT模板_封面-1 副本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4410" y="414020"/>
            <a:ext cx="10604500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 spc="0">
                <a:solidFill>
                  <a:srgbClr val="0E53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092200" y="1339215"/>
            <a:ext cx="762635" cy="0"/>
          </a:xfrm>
          <a:prstGeom prst="line">
            <a:avLst/>
          </a:prstGeom>
          <a:ln w="31750">
            <a:solidFill>
              <a:srgbClr val="0E5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4420" y="608330"/>
            <a:ext cx="10502900" cy="705485"/>
          </a:xfrm>
        </p:spPr>
        <p:txBody>
          <a:bodyPr/>
          <a:lstStyle>
            <a:lvl1pPr>
              <a:defRPr sz="3200" spc="0">
                <a:solidFill>
                  <a:srgbClr val="0E53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156890" y="6314400"/>
            <a:ext cx="3960000" cy="316800"/>
          </a:xfrm>
        </p:spPr>
        <p:txBody>
          <a:bodyPr/>
          <a:lstStyle/>
          <a:p>
            <a:r>
              <a:rPr lang="zh-CN" altLang="en-US" dirty="0"/>
              <a:t>参考文献：</a:t>
            </a:r>
            <a:r>
              <a:rPr lang="en-US" altLang="zh-CN" dirty="0"/>
              <a:t>XXXXXXXXXXX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2440" y="6314400"/>
            <a:ext cx="2700000" cy="316800"/>
          </a:xfrm>
        </p:spPr>
        <p:txBody>
          <a:bodyPr/>
          <a:lstStyle>
            <a:lvl1pPr algn="l"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210917-PPT模板_封面-1 副本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53"/>
            <a:ext cx="12192000" cy="68560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798830" y="2685415"/>
            <a:ext cx="6804025" cy="1159510"/>
          </a:xfrm>
        </p:spPr>
        <p:txBody>
          <a:bodyPr lIns="90000" tIns="46800" rIns="90000" bIns="46800" anchor="b" anchorCtr="0">
            <a:normAutofit/>
          </a:bodyPr>
          <a:lstStyle>
            <a:lvl1pPr algn="l" eaLnBrk="1" fontAlgn="auto" latinLnBrk="0" hangingPunct="1">
              <a:lnSpc>
                <a:spcPct val="100000"/>
              </a:lnSpc>
              <a:defRPr sz="5400" spc="0">
                <a:solidFill>
                  <a:srgbClr val="0E5394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THANKS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84860" y="3975100"/>
            <a:ext cx="3050540" cy="0"/>
          </a:xfrm>
          <a:prstGeom prst="line">
            <a:avLst/>
          </a:prstGeom>
          <a:ln w="19050">
            <a:solidFill>
              <a:srgbClr val="FC87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164D80-C89B-4C7A-A3A2-AE2AB2D8F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10" y="414020"/>
            <a:ext cx="10604500" cy="705600"/>
          </a:xfrm>
        </p:spPr>
        <p:txBody>
          <a:bodyPr>
            <a:normAutofit/>
          </a:bodyPr>
          <a:lstStyle>
            <a:lvl1pPr>
              <a:defRPr sz="3200" spc="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4CFF106-4359-41AD-BADF-16A4AFAC7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61D75F-E57F-4EE5-B4E9-34EB47AC8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EE0940-5071-4578-A471-F35D68EA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9E0FE93-4611-447D-B47C-700D61AA29AF}"/>
              </a:ext>
            </a:extLst>
          </p:cNvPr>
          <p:cNvCxnSpPr/>
          <p:nvPr userDrawn="1"/>
        </p:nvCxnSpPr>
        <p:spPr>
          <a:xfrm>
            <a:off x="1092200" y="1339215"/>
            <a:ext cx="76263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746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12440" y="6314400"/>
            <a:ext cx="2700000" cy="316800"/>
          </a:xfrm>
        </p:spPr>
        <p:txBody>
          <a:bodyPr/>
          <a:lstStyle>
            <a:lvl1pPr algn="l"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 userDrawn="1">
            <p:custDataLst>
              <p:tags r:id="rId4"/>
            </p:custDataLst>
          </p:nvPr>
        </p:nvSpPr>
        <p:spPr>
          <a:xfrm>
            <a:off x="994410" y="414020"/>
            <a:ext cx="10604500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b="1" dirty="0">
                <a:latin typeface="思源黑体 Bold" panose="020B0800000000000000" pitchFamily="34" charset="-122"/>
                <a:ea typeface="思源黑体 Bold" panose="020B0800000000000000" pitchFamily="34" charset="-122"/>
                <a:sym typeface="+mn-ea"/>
              </a:rPr>
              <a:t>单击此处编辑母版标题样式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092200" y="1339215"/>
            <a:ext cx="76263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8614A76-45C6-4182-ACB1-4E8EFCE767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5430" y="410280"/>
            <a:ext cx="10969200" cy="705600"/>
          </a:xfrm>
        </p:spPr>
        <p:txBody>
          <a:bodyPr/>
          <a:lstStyle>
            <a:lvl1pPr>
              <a:defRPr sz="3200" spc="0">
                <a:solidFill>
                  <a:schemeClr val="bg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08630" y="6314400"/>
            <a:ext cx="2700000" cy="316800"/>
          </a:xfrm>
        </p:spPr>
        <p:txBody>
          <a:bodyPr/>
          <a:lstStyle>
            <a:lvl1pPr algn="l"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047CC03-8397-44E4-B9D1-15387914193B}"/>
              </a:ext>
            </a:extLst>
          </p:cNvPr>
          <p:cNvCxnSpPr/>
          <p:nvPr userDrawn="1"/>
        </p:nvCxnSpPr>
        <p:spPr>
          <a:xfrm>
            <a:off x="1092200" y="1339215"/>
            <a:ext cx="76263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12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3" Type="http://schemas.openxmlformats.org/officeDocument/2006/relationships/theme" Target="../theme/theme2.xml"/><Relationship Id="rId7" Type="http://schemas.openxmlformats.org/officeDocument/2006/relationships/tags" Target="../tags/tag19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10" Type="http://schemas.openxmlformats.org/officeDocument/2006/relationships/image" Target="../media/image5.jpeg"/><Relationship Id="rId4" Type="http://schemas.openxmlformats.org/officeDocument/2006/relationships/tags" Target="../tags/tag16.xml"/><Relationship Id="rId9" Type="http://schemas.openxmlformats.org/officeDocument/2006/relationships/tags" Target="../tags/tag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0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1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2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8" name="图片 7" descr="E:\设计\20210909-世和PPT模板\20210909-PPT模板-定稿-拆分_浅色-1.jpg20210909-PPT模板-定稿-拆分_浅色-1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>
          <a:xfrm>
            <a:off x="-1587" y="0"/>
            <a:ext cx="12195175" cy="68580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1092200" y="1339215"/>
            <a:ext cx="762635" cy="0"/>
          </a:xfrm>
          <a:prstGeom prst="line">
            <a:avLst/>
          </a:prstGeom>
          <a:ln w="31750">
            <a:solidFill>
              <a:srgbClr val="0E5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E:\设计\20210909-世和PPT模板\20210909-PPT模板-定稿-拆分_深色-1.jpg20210909-PPT模板-定稿-拆分_深色-1"/>
          <p:cNvPicPr>
            <a:picLocks noChangeAspect="1"/>
          </p:cNvPicPr>
          <p:nvPr userDrawn="1"/>
        </p:nvPicPr>
        <p:blipFill>
          <a:blip r:embed="rId10"/>
          <a:srcRect/>
          <a:stretch>
            <a:fillRect/>
          </a:stretch>
        </p:blipFill>
        <p:spPr>
          <a:xfrm>
            <a:off x="-1587" y="0"/>
            <a:ext cx="12195175" cy="6858000"/>
          </a:xfrm>
          <a:prstGeom prst="rect">
            <a:avLst/>
          </a:prstGeom>
        </p:spPr>
      </p:pic>
    </p:spTree>
    <p:custDataLst>
      <p:tags r:id="rId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5" r:id="rId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8" name="图片 7" descr="E:\设计\20210909-世和PPT模板\20210909-PPT模板-定稿-拆分_浅色-1.jpg20210909-PPT模板-定稿-拆分_浅色-1"/>
          <p:cNvPicPr>
            <a:picLocks noChangeAspect="1"/>
          </p:cNvPicPr>
          <p:nvPr userDrawn="1"/>
        </p:nvPicPr>
        <p:blipFill>
          <a:blip r:embed="rId9"/>
          <a:srcRect/>
          <a:stretch>
            <a:fillRect/>
          </a:stretch>
        </p:blipFill>
        <p:spPr>
          <a:xfrm>
            <a:off x="-1587" y="0"/>
            <a:ext cx="12195175" cy="68580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1092200" y="1339215"/>
            <a:ext cx="762635" cy="0"/>
          </a:xfrm>
          <a:prstGeom prst="line">
            <a:avLst/>
          </a:prstGeom>
          <a:ln w="31750">
            <a:solidFill>
              <a:srgbClr val="0E5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0" y="0"/>
            <a:ext cx="12192000" cy="1621790"/>
          </a:xfrm>
          <a:prstGeom prst="rect">
            <a:avLst/>
          </a:prstGeom>
          <a:solidFill>
            <a:srgbClr val="0E5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 userDrawn="1"/>
        </p:nvCxnSpPr>
        <p:spPr>
          <a:xfrm flipV="1">
            <a:off x="833120" y="367665"/>
            <a:ext cx="1905" cy="75184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746075" y="2562178"/>
            <a:ext cx="10472908" cy="1159510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ym typeface="思源黑体 Normal" panose="020B0400000000000000" pitchFamily="34" charset="-122"/>
              </a:rPr>
              <a:t>KB78-</a:t>
            </a:r>
            <a:r>
              <a:rPr lang="zh-CN" altLang="en-US" sz="3200" dirty="0">
                <a:sym typeface="思源黑体 Normal" panose="020B0400000000000000" pitchFamily="34" charset="-122"/>
              </a:rPr>
              <a:t>微乳头阳性肺腺癌段切预后不良分子机制研究</a:t>
            </a:r>
            <a:br>
              <a:rPr lang="en-US" altLang="zh-CN" sz="3200" dirty="0">
                <a:sym typeface="思源黑体 Normal" panose="020B0400000000000000" pitchFamily="34" charset="-122"/>
              </a:rPr>
            </a:br>
            <a:r>
              <a:rPr lang="zh-CN" altLang="en-US" sz="3200" dirty="0">
                <a:sym typeface="思源黑体 Normal" panose="020B0400000000000000" pitchFamily="34" charset="-122"/>
              </a:rPr>
              <a:t>前三批结果再分析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746075" y="4003333"/>
            <a:ext cx="6803390" cy="664210"/>
          </a:xfrm>
        </p:spPr>
        <p:txBody>
          <a:bodyPr>
            <a:normAutofit/>
          </a:bodyPr>
          <a:lstStyle/>
          <a:p>
            <a:r>
              <a:rPr lang="en-US" altLang="zh-CN" sz="2000">
                <a:sym typeface="思源黑体 Normal" panose="020B0400000000000000" pitchFamily="34" charset="-122"/>
              </a:rPr>
              <a:t>2022.08.31</a:t>
            </a:r>
            <a:endParaRPr lang="zh-CN" altLang="en-US" sz="2000" dirty="0">
              <a:sym typeface="思源黑体 Normal" panose="020B04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16B97-2635-4B0B-A0A1-5C3FEC6C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再分组肿瘤突变图谱：影像学实性 </a:t>
            </a:r>
            <a:r>
              <a:rPr lang="en-US" altLang="zh-CN" dirty="0"/>
              <a:t>vs </a:t>
            </a:r>
            <a:r>
              <a:rPr lang="zh-CN" altLang="en-US" dirty="0"/>
              <a:t>非实性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F3E138-7478-447C-85B5-8F805EDE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10</a:t>
            </a:fld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75F364E-8D5B-4DC2-A299-E647E88529ED}"/>
              </a:ext>
            </a:extLst>
          </p:cNvPr>
          <p:cNvGrpSpPr/>
          <p:nvPr/>
        </p:nvGrpSpPr>
        <p:grpSpPr>
          <a:xfrm>
            <a:off x="1791619" y="1200562"/>
            <a:ext cx="8532909" cy="5049108"/>
            <a:chOff x="890282" y="1267784"/>
            <a:chExt cx="8532909" cy="504910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F750E7-8794-4CF9-AE16-ACC7EAB47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54"/>
            <a:stretch/>
          </p:blipFill>
          <p:spPr>
            <a:xfrm>
              <a:off x="890282" y="1267784"/>
              <a:ext cx="4581146" cy="499994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1AC85B9-4D06-4F0D-84D6-35A84997B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2148" y="1278983"/>
              <a:ext cx="4751043" cy="5037909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CF12C02-DFC7-43B3-8500-ED0067BFDB7F}"/>
              </a:ext>
            </a:extLst>
          </p:cNvPr>
          <p:cNvSpPr txBox="1"/>
          <p:nvPr/>
        </p:nvSpPr>
        <p:spPr>
          <a:xfrm>
            <a:off x="2825931" y="6413863"/>
            <a:ext cx="20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8CE11A-1D90-431A-BBE6-B7958E523CC0}"/>
              </a:ext>
            </a:extLst>
          </p:cNvPr>
          <p:cNvSpPr txBox="1"/>
          <p:nvPr/>
        </p:nvSpPr>
        <p:spPr>
          <a:xfrm>
            <a:off x="6962503" y="6381597"/>
            <a:ext cx="20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非实性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00F2BA-3B1A-4866-8D27-70534B345485}"/>
              </a:ext>
            </a:extLst>
          </p:cNvPr>
          <p:cNvSpPr/>
          <p:nvPr/>
        </p:nvSpPr>
        <p:spPr>
          <a:xfrm>
            <a:off x="1202481" y="1629834"/>
            <a:ext cx="4106119" cy="347134"/>
          </a:xfrm>
          <a:prstGeom prst="rect">
            <a:avLst/>
          </a:prstGeom>
          <a:noFill/>
          <a:ln w="158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EF690C-B453-4B09-A29E-6A0ED3BEE61C}"/>
              </a:ext>
            </a:extLst>
          </p:cNvPr>
          <p:cNvSpPr/>
          <p:nvPr/>
        </p:nvSpPr>
        <p:spPr>
          <a:xfrm>
            <a:off x="5638800" y="1608668"/>
            <a:ext cx="3519132" cy="194733"/>
          </a:xfrm>
          <a:prstGeom prst="rect">
            <a:avLst/>
          </a:prstGeom>
          <a:noFill/>
          <a:ln w="158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DD5B4C-677D-40D6-9A16-76D01E522F33}"/>
              </a:ext>
            </a:extLst>
          </p:cNvPr>
          <p:cNvSpPr/>
          <p:nvPr/>
        </p:nvSpPr>
        <p:spPr>
          <a:xfrm>
            <a:off x="5638800" y="1935328"/>
            <a:ext cx="3519132" cy="194733"/>
          </a:xfrm>
          <a:prstGeom prst="rect">
            <a:avLst/>
          </a:prstGeom>
          <a:noFill/>
          <a:ln w="158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8410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16B97-2635-4B0B-A0A1-5C3FEC6C1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420" y="608330"/>
            <a:ext cx="10502900" cy="705485"/>
          </a:xfrm>
        </p:spPr>
        <p:txBody>
          <a:bodyPr/>
          <a:lstStyle/>
          <a:p>
            <a:r>
              <a:rPr lang="zh-CN" altLang="en-US" dirty="0"/>
              <a:t>再分组肿瘤突变图谱： 贴壁</a:t>
            </a:r>
            <a:r>
              <a:rPr lang="en-US" altLang="zh-CN" dirty="0"/>
              <a:t> </a:t>
            </a:r>
            <a:r>
              <a:rPr lang="zh-CN" altLang="en-US" dirty="0"/>
              <a:t>无贴壁</a:t>
            </a:r>
            <a:r>
              <a:rPr lang="en-US" altLang="zh-CN" dirty="0"/>
              <a:t>vs </a:t>
            </a:r>
            <a:r>
              <a:rPr lang="zh-CN" altLang="en-US" dirty="0"/>
              <a:t>贴壁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F3E138-7478-447C-85B5-8F805EDE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F12C02-DFC7-43B3-8500-ED0067BFDB7F}"/>
              </a:ext>
            </a:extLst>
          </p:cNvPr>
          <p:cNvSpPr txBox="1"/>
          <p:nvPr/>
        </p:nvSpPr>
        <p:spPr>
          <a:xfrm>
            <a:off x="2834639" y="6396277"/>
            <a:ext cx="20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无贴壁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8CE11A-1D90-431A-BBE6-B7958E523CC0}"/>
              </a:ext>
            </a:extLst>
          </p:cNvPr>
          <p:cNvSpPr txBox="1"/>
          <p:nvPr/>
        </p:nvSpPr>
        <p:spPr>
          <a:xfrm>
            <a:off x="6958149" y="6407638"/>
            <a:ext cx="20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贴壁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7B35A3-5249-4821-8760-B1C1E6710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15" y="1236951"/>
            <a:ext cx="4520202" cy="49113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616D3E-6D24-460B-B681-2BD1E6AF0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825" y="1236951"/>
            <a:ext cx="4646204" cy="491139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71BD9F3-2A80-44E2-AFBA-43B8DAFEA7C9}"/>
              </a:ext>
            </a:extLst>
          </p:cNvPr>
          <p:cNvSpPr/>
          <p:nvPr/>
        </p:nvSpPr>
        <p:spPr>
          <a:xfrm>
            <a:off x="1202481" y="1629833"/>
            <a:ext cx="3814019" cy="312603"/>
          </a:xfrm>
          <a:prstGeom prst="rect">
            <a:avLst/>
          </a:prstGeom>
          <a:noFill/>
          <a:ln w="158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4E56C6A-2F59-4739-A541-DA71215C484C}"/>
              </a:ext>
            </a:extLst>
          </p:cNvPr>
          <p:cNvSpPr/>
          <p:nvPr/>
        </p:nvSpPr>
        <p:spPr>
          <a:xfrm>
            <a:off x="5584134" y="1515533"/>
            <a:ext cx="3814019" cy="312603"/>
          </a:xfrm>
          <a:prstGeom prst="rect">
            <a:avLst/>
          </a:prstGeom>
          <a:noFill/>
          <a:ln w="158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4A92C7F-5615-41A1-B657-266CB0E79315}"/>
              </a:ext>
            </a:extLst>
          </p:cNvPr>
          <p:cNvSpPr/>
          <p:nvPr/>
        </p:nvSpPr>
        <p:spPr>
          <a:xfrm>
            <a:off x="5393481" y="4610100"/>
            <a:ext cx="3814019" cy="182033"/>
          </a:xfrm>
          <a:prstGeom prst="rect">
            <a:avLst/>
          </a:prstGeom>
          <a:noFill/>
          <a:ln w="158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7889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16B97-2635-4B0B-A0A1-5C3FEC6C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再分组肿瘤突变图谱： </a:t>
            </a:r>
            <a:r>
              <a:rPr lang="en-US" altLang="zh-CN" dirty="0"/>
              <a:t>High grade </a:t>
            </a:r>
            <a:r>
              <a:rPr lang="zh-CN" altLang="en-US" dirty="0"/>
              <a:t>＞</a:t>
            </a:r>
            <a:r>
              <a:rPr lang="en-US" altLang="zh-CN" dirty="0"/>
              <a:t>15% vs </a:t>
            </a:r>
            <a:r>
              <a:rPr lang="zh-CN" altLang="en-US" dirty="0"/>
              <a:t>≤</a:t>
            </a:r>
            <a:r>
              <a:rPr lang="en-US" altLang="zh-CN" dirty="0"/>
              <a:t>15%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F3E138-7478-447C-85B5-8F805EDE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F12C02-DFC7-43B3-8500-ED0067BFDB7F}"/>
              </a:ext>
            </a:extLst>
          </p:cNvPr>
          <p:cNvSpPr txBox="1"/>
          <p:nvPr/>
        </p:nvSpPr>
        <p:spPr>
          <a:xfrm>
            <a:off x="2825931" y="6413863"/>
            <a:ext cx="20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 grade </a:t>
            </a:r>
            <a:r>
              <a:rPr lang="zh-CN" altLang="en-US" dirty="0"/>
              <a:t>＞</a:t>
            </a:r>
            <a:r>
              <a:rPr lang="en-US" altLang="zh-CN" dirty="0"/>
              <a:t>15% 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8CE11A-1D90-431A-BBE6-B7958E523CC0}"/>
              </a:ext>
            </a:extLst>
          </p:cNvPr>
          <p:cNvSpPr txBox="1"/>
          <p:nvPr/>
        </p:nvSpPr>
        <p:spPr>
          <a:xfrm>
            <a:off x="6361612" y="6413863"/>
            <a:ext cx="20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 grade </a:t>
            </a:r>
            <a:r>
              <a:rPr lang="zh-CN" altLang="en-US" dirty="0"/>
              <a:t>≤</a:t>
            </a:r>
            <a:r>
              <a:rPr lang="en-US" altLang="zh-CN" dirty="0"/>
              <a:t>15%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CB2F99-86FD-4807-8877-3FF5B220F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17" y="1208701"/>
            <a:ext cx="4469780" cy="48903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276AB97-0B21-4053-B445-0234FFE63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"/>
          <a:stretch/>
        </p:blipFill>
        <p:spPr>
          <a:xfrm>
            <a:off x="5226126" y="1224228"/>
            <a:ext cx="4523120" cy="48903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8B124A9-B636-401B-81F7-EB045F14FDB6}"/>
              </a:ext>
            </a:extLst>
          </p:cNvPr>
          <p:cNvSpPr/>
          <p:nvPr/>
        </p:nvSpPr>
        <p:spPr>
          <a:xfrm>
            <a:off x="5275126" y="1613140"/>
            <a:ext cx="3519132" cy="194733"/>
          </a:xfrm>
          <a:prstGeom prst="rect">
            <a:avLst/>
          </a:prstGeom>
          <a:noFill/>
          <a:ln w="158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3848BE3-8222-4925-9051-D8F5F89250D7}"/>
              </a:ext>
            </a:extLst>
          </p:cNvPr>
          <p:cNvSpPr/>
          <p:nvPr/>
        </p:nvSpPr>
        <p:spPr>
          <a:xfrm>
            <a:off x="5275126" y="1929713"/>
            <a:ext cx="3519132" cy="194733"/>
          </a:xfrm>
          <a:prstGeom prst="rect">
            <a:avLst/>
          </a:prstGeom>
          <a:noFill/>
          <a:ln w="158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2FF040-C2F4-4661-990B-A1C2F1558399}"/>
              </a:ext>
            </a:extLst>
          </p:cNvPr>
          <p:cNvSpPr/>
          <p:nvPr/>
        </p:nvSpPr>
        <p:spPr>
          <a:xfrm>
            <a:off x="1239926" y="1613139"/>
            <a:ext cx="3519132" cy="316574"/>
          </a:xfrm>
          <a:prstGeom prst="rect">
            <a:avLst/>
          </a:prstGeom>
          <a:noFill/>
          <a:ln w="158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088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1E4B256-2256-4578-8770-B9B4C3114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20"/>
          <a:stretch/>
        </p:blipFill>
        <p:spPr>
          <a:xfrm>
            <a:off x="442683" y="1504086"/>
            <a:ext cx="2550279" cy="2636082"/>
          </a:xfrm>
          <a:prstGeom prst="rect">
            <a:avLst/>
          </a:prstGeom>
          <a:ln>
            <a:solidFill>
              <a:srgbClr val="80ABEB"/>
            </a:solidFill>
          </a:ln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B223E4DA-18D5-42F5-9A91-2B87B3BF2E31}"/>
              </a:ext>
            </a:extLst>
          </p:cNvPr>
          <p:cNvSpPr/>
          <p:nvPr/>
        </p:nvSpPr>
        <p:spPr>
          <a:xfrm>
            <a:off x="1303070" y="2063119"/>
            <a:ext cx="504264" cy="20392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B10356C-05F9-4C18-9666-01F58C61395D}"/>
              </a:ext>
            </a:extLst>
          </p:cNvPr>
          <p:cNvSpPr/>
          <p:nvPr/>
        </p:nvSpPr>
        <p:spPr>
          <a:xfrm>
            <a:off x="1303070" y="2543982"/>
            <a:ext cx="504264" cy="20392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721606C-6750-4A19-9FF2-EC755061E589}"/>
              </a:ext>
            </a:extLst>
          </p:cNvPr>
          <p:cNvSpPr/>
          <p:nvPr/>
        </p:nvSpPr>
        <p:spPr>
          <a:xfrm>
            <a:off x="506920" y="3392514"/>
            <a:ext cx="504264" cy="20392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6ADD35E-AA20-404D-8C45-E91F7469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基因突变差异显著性分析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8256E2-C7B8-42DD-862D-BD12BDFD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D1B84F-4D85-494E-99A7-B4298A7B5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02"/>
          <a:stretch/>
        </p:blipFill>
        <p:spPr>
          <a:xfrm>
            <a:off x="3003719" y="1504989"/>
            <a:ext cx="3092289" cy="2636082"/>
          </a:xfrm>
          <a:prstGeom prst="rect">
            <a:avLst/>
          </a:prstGeom>
          <a:ln>
            <a:solidFill>
              <a:srgbClr val="80ABEB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4F557C3-511B-406A-A2CD-E296BD35D7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02"/>
          <a:stretch/>
        </p:blipFill>
        <p:spPr>
          <a:xfrm>
            <a:off x="6076451" y="1504989"/>
            <a:ext cx="2989572" cy="2636082"/>
          </a:xfrm>
          <a:prstGeom prst="rect">
            <a:avLst/>
          </a:prstGeom>
          <a:ln>
            <a:solidFill>
              <a:srgbClr val="80ABEB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3E37E1A-0633-4D22-9D8C-E895B042A7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02"/>
          <a:stretch/>
        </p:blipFill>
        <p:spPr>
          <a:xfrm>
            <a:off x="9080171" y="1504989"/>
            <a:ext cx="3092289" cy="2636082"/>
          </a:xfrm>
          <a:prstGeom prst="rect">
            <a:avLst/>
          </a:prstGeom>
          <a:ln>
            <a:solidFill>
              <a:srgbClr val="80ABEB"/>
            </a:solidFill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5331A38-E50E-41DC-8267-B121EA7A8010}"/>
              </a:ext>
            </a:extLst>
          </p:cNvPr>
          <p:cNvSpPr txBox="1"/>
          <p:nvPr/>
        </p:nvSpPr>
        <p:spPr>
          <a:xfrm>
            <a:off x="295615" y="4334276"/>
            <a:ext cx="11600769" cy="231601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在贴壁分组中，</a:t>
            </a:r>
            <a:r>
              <a:rPr lang="en-US" altLang="zh-CN" sz="1400" dirty="0"/>
              <a:t>TP53</a:t>
            </a:r>
            <a:r>
              <a:rPr lang="zh-CN" altLang="en-US" sz="1400" dirty="0"/>
              <a:t>在无贴壁组中检出率高于贴壁组（</a:t>
            </a:r>
            <a:r>
              <a:rPr lang="en-US" altLang="zh-CN" sz="1400" dirty="0"/>
              <a:t>p= 0.025</a:t>
            </a:r>
            <a:r>
              <a:rPr lang="zh-CN" altLang="en-US" sz="1400" dirty="0"/>
              <a:t>）；</a:t>
            </a:r>
            <a:endParaRPr lang="en-US" altLang="zh-CN" sz="14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/>
              <a:t>TTN</a:t>
            </a:r>
            <a:r>
              <a:rPr lang="zh-CN" altLang="en-US" sz="1400" dirty="0"/>
              <a:t>，</a:t>
            </a:r>
            <a:r>
              <a:rPr lang="en-US" altLang="zh-CN" sz="1400" dirty="0"/>
              <a:t>EGFR</a:t>
            </a:r>
            <a:r>
              <a:rPr lang="zh-CN" altLang="en-US" sz="1400" dirty="0"/>
              <a:t>，</a:t>
            </a:r>
            <a:r>
              <a:rPr lang="en-US" altLang="zh-CN" sz="1400" dirty="0"/>
              <a:t>TP53</a:t>
            </a:r>
            <a:r>
              <a:rPr lang="zh-CN" altLang="en-US" sz="1400" dirty="0"/>
              <a:t>、</a:t>
            </a:r>
            <a:r>
              <a:rPr lang="en-US" altLang="zh-CN" sz="1400" dirty="0"/>
              <a:t>RBM10</a:t>
            </a:r>
            <a:r>
              <a:rPr lang="zh-CN" altLang="en-US" sz="1400" dirty="0"/>
              <a:t>以及</a:t>
            </a:r>
            <a:r>
              <a:rPr lang="en-US" altLang="zh-CN" sz="1400" dirty="0"/>
              <a:t>TTN</a:t>
            </a:r>
            <a:r>
              <a:rPr lang="zh-CN" altLang="en-US" sz="1400" dirty="0"/>
              <a:t>在四个分组种都表现出差异趋势，</a:t>
            </a:r>
            <a:r>
              <a:rPr lang="en-US" altLang="zh-CN" sz="1400" dirty="0"/>
              <a:t>p</a:t>
            </a:r>
            <a:r>
              <a:rPr lang="zh-CN" altLang="en-US" sz="1400" dirty="0"/>
              <a:t>≤</a:t>
            </a:r>
            <a:r>
              <a:rPr lang="en-US" altLang="zh-CN" sz="1400" dirty="0"/>
              <a:t>0.5</a:t>
            </a:r>
            <a:r>
              <a:rPr lang="zh-CN" altLang="en-US" sz="1400" dirty="0"/>
              <a:t>； </a:t>
            </a:r>
            <a:r>
              <a:rPr lang="en-US" altLang="zh-CN" sz="1400" dirty="0"/>
              <a:t>TTN</a:t>
            </a:r>
            <a:r>
              <a:rPr lang="zh-CN" altLang="en-US" sz="1400" dirty="0"/>
              <a:t>、</a:t>
            </a:r>
            <a:r>
              <a:rPr lang="en-US" altLang="zh-CN" sz="1400" dirty="0"/>
              <a:t>TP53</a:t>
            </a:r>
            <a:r>
              <a:rPr lang="zh-CN" altLang="en-US" sz="1400" dirty="0"/>
              <a:t>、</a:t>
            </a:r>
            <a:r>
              <a:rPr lang="en-US" altLang="zh-CN" sz="1400" dirty="0"/>
              <a:t>RBM10</a:t>
            </a:r>
            <a:r>
              <a:rPr lang="zh-CN" altLang="en-US" sz="1400" dirty="0"/>
              <a:t>三个基因在无贴壁、高级别（≥</a:t>
            </a:r>
            <a:r>
              <a:rPr lang="en-US" altLang="zh-CN" sz="1400" dirty="0"/>
              <a:t>15%</a:t>
            </a:r>
            <a:r>
              <a:rPr lang="zh-CN" altLang="en-US" sz="1400" dirty="0"/>
              <a:t>）、微乳头（≥</a:t>
            </a:r>
            <a:r>
              <a:rPr lang="en-US" altLang="zh-CN" sz="1400" dirty="0"/>
              <a:t>5%</a:t>
            </a:r>
            <a:r>
              <a:rPr lang="zh-CN" altLang="en-US" sz="1400" dirty="0"/>
              <a:t>）以及实性样本突变频率更高；</a:t>
            </a:r>
            <a:endParaRPr lang="en-US" altLang="zh-CN" sz="14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/>
              <a:t>EGFR</a:t>
            </a:r>
            <a:r>
              <a:rPr lang="zh-CN" altLang="en-US" sz="1400" dirty="0"/>
              <a:t>在贴壁 、低级别（＜</a:t>
            </a:r>
            <a:r>
              <a:rPr lang="en-US" altLang="zh-CN" sz="1400" dirty="0"/>
              <a:t>15%</a:t>
            </a:r>
            <a:r>
              <a:rPr lang="zh-CN" altLang="en-US" sz="1400" dirty="0"/>
              <a:t>） 、非微乳（＜</a:t>
            </a:r>
            <a:r>
              <a:rPr lang="en-US" altLang="zh-CN" sz="1400" dirty="0"/>
              <a:t>5%</a:t>
            </a:r>
            <a:r>
              <a:rPr lang="zh-CN" altLang="en-US" sz="1400" dirty="0"/>
              <a:t>）头以及非实性样本突变频率更高</a:t>
            </a:r>
            <a:endParaRPr lang="en-US" altLang="zh-CN" sz="14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/>
              <a:t>TTN</a:t>
            </a:r>
            <a:r>
              <a:rPr lang="zh-CN" altLang="en-US" sz="1400" dirty="0"/>
              <a:t>，该基因编码大量丰富的横纹肌蛋白质。该基因的突变与家族性肥厚型心肌病有关 </a:t>
            </a:r>
            <a:r>
              <a:rPr lang="en-US" altLang="zh-CN" sz="1400" dirty="0"/>
              <a:t>9</a:t>
            </a:r>
            <a:r>
              <a:rPr lang="zh-CN" altLang="en-US" sz="1400" dirty="0"/>
              <a:t>，自身免疫性疾病硬皮病患者会产生针对肌动蛋白的自身抗体；</a:t>
            </a:r>
            <a:endParaRPr lang="en-US" altLang="zh-CN" sz="14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/>
              <a:t>RBM10</a:t>
            </a:r>
            <a:r>
              <a:rPr lang="zh-CN" altLang="en-US" sz="1400" dirty="0"/>
              <a:t>编码</a:t>
            </a:r>
            <a:r>
              <a:rPr lang="en-US" altLang="zh-CN" sz="1400" dirty="0"/>
              <a:t>RNA</a:t>
            </a:r>
            <a:r>
              <a:rPr lang="zh-CN" altLang="en-US" sz="1400" dirty="0"/>
              <a:t>结合蛋白</a:t>
            </a:r>
            <a:r>
              <a:rPr lang="en-US" altLang="zh-CN" sz="1400" dirty="0"/>
              <a:t>,</a:t>
            </a:r>
            <a:r>
              <a:rPr lang="zh-CN" altLang="en-US" sz="1400" dirty="0"/>
              <a:t>属于</a:t>
            </a:r>
            <a:r>
              <a:rPr lang="en-US" altLang="zh-CN" sz="1400" dirty="0"/>
              <a:t>RNA</a:t>
            </a:r>
            <a:r>
              <a:rPr lang="zh-CN" altLang="en-US" sz="1400" dirty="0"/>
              <a:t>结合基序蛋白家族</a:t>
            </a:r>
            <a:r>
              <a:rPr lang="en-US" altLang="zh-CN" sz="1400" dirty="0"/>
              <a:t>,</a:t>
            </a:r>
            <a:r>
              <a:rPr lang="zh-CN" altLang="en-US" sz="1400" dirty="0"/>
              <a:t>可能与</a:t>
            </a:r>
            <a:r>
              <a:rPr lang="en-US" altLang="zh-CN" sz="1400" dirty="0"/>
              <a:t>mRNA</a:t>
            </a:r>
            <a:r>
              <a:rPr lang="zh-CN" altLang="en-US" sz="1400" dirty="0"/>
              <a:t>的剪接、翻译和稳定性有关</a:t>
            </a:r>
            <a:r>
              <a:rPr lang="en-US" altLang="zh-CN" sz="1400" dirty="0"/>
              <a:t>,</a:t>
            </a:r>
            <a:r>
              <a:rPr lang="zh-CN" altLang="en-US" sz="1400" dirty="0"/>
              <a:t>目前研究表明，</a:t>
            </a:r>
            <a:r>
              <a:rPr lang="en-US" altLang="zh-CN" sz="1400" dirty="0"/>
              <a:t>RBM10</a:t>
            </a:r>
            <a:r>
              <a:rPr lang="zh-CN" altLang="en-US" sz="1400" dirty="0"/>
              <a:t>是潜在的肿瘤抑制基因。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454CABA-4917-4F41-B70A-9C551D6740A2}"/>
              </a:ext>
            </a:extLst>
          </p:cNvPr>
          <p:cNvSpPr/>
          <p:nvPr/>
        </p:nvSpPr>
        <p:spPr>
          <a:xfrm>
            <a:off x="3718183" y="2195414"/>
            <a:ext cx="504264" cy="20392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FCDAE53-8950-472C-A119-7D3289A07F14}"/>
              </a:ext>
            </a:extLst>
          </p:cNvPr>
          <p:cNvSpPr/>
          <p:nvPr/>
        </p:nvSpPr>
        <p:spPr>
          <a:xfrm>
            <a:off x="3718183" y="2659774"/>
            <a:ext cx="504264" cy="20392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3719E29-3D3F-47C1-BA0D-0BFA1CA71460}"/>
              </a:ext>
            </a:extLst>
          </p:cNvPr>
          <p:cNvSpPr/>
          <p:nvPr/>
        </p:nvSpPr>
        <p:spPr>
          <a:xfrm>
            <a:off x="6350481" y="2863694"/>
            <a:ext cx="504264" cy="20392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7054D47-3572-4979-B4FF-AFF5D6D838C2}"/>
              </a:ext>
            </a:extLst>
          </p:cNvPr>
          <p:cNvSpPr/>
          <p:nvPr/>
        </p:nvSpPr>
        <p:spPr>
          <a:xfrm>
            <a:off x="9778516" y="2834757"/>
            <a:ext cx="504264" cy="20392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246D63C-A400-4DC5-A9EA-C54946D922CC}"/>
              </a:ext>
            </a:extLst>
          </p:cNvPr>
          <p:cNvSpPr/>
          <p:nvPr/>
        </p:nvSpPr>
        <p:spPr>
          <a:xfrm>
            <a:off x="9828673" y="3225080"/>
            <a:ext cx="504264" cy="20392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90585FA-0F12-40C5-8468-A143965BA3BA}"/>
              </a:ext>
            </a:extLst>
          </p:cNvPr>
          <p:cNvSpPr/>
          <p:nvPr/>
        </p:nvSpPr>
        <p:spPr>
          <a:xfrm>
            <a:off x="6263671" y="1704434"/>
            <a:ext cx="504264" cy="20392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36ACF11-0E2F-4CA3-9181-EA5CF488AA0A}"/>
              </a:ext>
            </a:extLst>
          </p:cNvPr>
          <p:cNvSpPr/>
          <p:nvPr/>
        </p:nvSpPr>
        <p:spPr>
          <a:xfrm>
            <a:off x="3718183" y="3154991"/>
            <a:ext cx="504264" cy="20392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5532C4A-D44C-4743-BFD2-7806A7B886F0}"/>
              </a:ext>
            </a:extLst>
          </p:cNvPr>
          <p:cNvSpPr/>
          <p:nvPr/>
        </p:nvSpPr>
        <p:spPr>
          <a:xfrm>
            <a:off x="9823145" y="2067913"/>
            <a:ext cx="504264" cy="20392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E186C45-CCD5-41DE-9EC0-E106EF04A36C}"/>
              </a:ext>
            </a:extLst>
          </p:cNvPr>
          <p:cNvSpPr/>
          <p:nvPr/>
        </p:nvSpPr>
        <p:spPr>
          <a:xfrm>
            <a:off x="3274099" y="1687423"/>
            <a:ext cx="504264" cy="20392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93BACEB0-66E3-480E-AC8F-F0946AE4CDD8}"/>
              </a:ext>
            </a:extLst>
          </p:cNvPr>
          <p:cNvSpPr/>
          <p:nvPr/>
        </p:nvSpPr>
        <p:spPr>
          <a:xfrm>
            <a:off x="6790915" y="3188594"/>
            <a:ext cx="504264" cy="20392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380121E-9B43-4A24-884A-C3A1A19DB703}"/>
              </a:ext>
            </a:extLst>
          </p:cNvPr>
          <p:cNvSpPr/>
          <p:nvPr/>
        </p:nvSpPr>
        <p:spPr>
          <a:xfrm>
            <a:off x="9289564" y="1676194"/>
            <a:ext cx="504264" cy="20392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996AD25-02AA-4859-AEF7-3227B705C1AE}"/>
              </a:ext>
            </a:extLst>
          </p:cNvPr>
          <p:cNvSpPr/>
          <p:nvPr/>
        </p:nvSpPr>
        <p:spPr>
          <a:xfrm>
            <a:off x="1350411" y="1634929"/>
            <a:ext cx="504264" cy="20392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350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143C7-3E86-4653-B10A-8BDCED95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肺腺癌</a:t>
            </a:r>
            <a:r>
              <a:rPr lang="en-US" altLang="zh-CN" dirty="0"/>
              <a:t>TTN/TP53</a:t>
            </a:r>
            <a:r>
              <a:rPr lang="zh-CN" altLang="en-US" dirty="0"/>
              <a:t>突变的预后意义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15EC08-A870-44EC-8CB0-B051E15A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14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9F6C93-1CB3-47DC-8B62-01EC376431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52" b="49720"/>
          <a:stretch/>
        </p:blipFill>
        <p:spPr>
          <a:xfrm>
            <a:off x="1789428" y="3211578"/>
            <a:ext cx="4440768" cy="17808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C9CDA7-3021-4BC4-8A63-395504207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717" y="1313815"/>
            <a:ext cx="3922183" cy="36786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4DFEAF-7AC0-4106-BE84-9DB1965FF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1406640"/>
            <a:ext cx="4738596" cy="17564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C54042C-D347-4C90-BD1D-FF162631244C}"/>
              </a:ext>
            </a:extLst>
          </p:cNvPr>
          <p:cNvSpPr txBox="1"/>
          <p:nvPr/>
        </p:nvSpPr>
        <p:spPr>
          <a:xfrm>
            <a:off x="1789428" y="5049341"/>
            <a:ext cx="8840472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一项回顾性研究中，</a:t>
            </a:r>
            <a:r>
              <a:rPr lang="en-US" altLang="zh-CN" dirty="0">
                <a:latin typeface="+mn-ea"/>
              </a:rPr>
              <a:t>505</a:t>
            </a:r>
            <a:r>
              <a:rPr lang="zh-CN" altLang="en-US" dirty="0">
                <a:latin typeface="+mn-ea"/>
              </a:rPr>
              <a:t>例肺腺癌患者中检测到</a:t>
            </a:r>
            <a:r>
              <a:rPr lang="en-US" altLang="zh-CN" dirty="0">
                <a:latin typeface="+mn-ea"/>
              </a:rPr>
              <a:t>205</a:t>
            </a:r>
            <a:r>
              <a:rPr lang="zh-CN" altLang="en-US" dirty="0">
                <a:latin typeface="+mn-ea"/>
              </a:rPr>
              <a:t>例患者存在</a:t>
            </a:r>
            <a:r>
              <a:rPr lang="en-US" altLang="zh-CN" dirty="0">
                <a:latin typeface="+mn-ea"/>
              </a:rPr>
              <a:t>TTN</a:t>
            </a:r>
            <a:r>
              <a:rPr lang="zh-CN" altLang="en-US" dirty="0">
                <a:latin typeface="+mn-ea"/>
              </a:rPr>
              <a:t>基因突变；</a:t>
            </a:r>
            <a:endParaRPr lang="en-US" altLang="zh-CN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ea"/>
              </a:rPr>
              <a:t>TTN</a:t>
            </a:r>
            <a:r>
              <a:rPr lang="zh-CN" altLang="en-US" dirty="0">
                <a:latin typeface="+mn-ea"/>
              </a:rPr>
              <a:t>突变患者肿瘤原发部位靠近肺上叶，且病理级别更低；</a:t>
            </a:r>
            <a:endParaRPr lang="en-US" altLang="zh-CN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ea"/>
              </a:rPr>
              <a:t>TTN</a:t>
            </a:r>
            <a:r>
              <a:rPr lang="zh-CN" altLang="en-US" dirty="0">
                <a:latin typeface="+mn-ea"/>
              </a:rPr>
              <a:t>突变患者对化疗更敏感且有更长的</a:t>
            </a:r>
            <a:r>
              <a:rPr lang="en-US" altLang="zh-CN" dirty="0">
                <a:latin typeface="+mn-ea"/>
              </a:rPr>
              <a:t>OS</a:t>
            </a:r>
            <a:r>
              <a:rPr lang="zh-CN" altLang="en-US" dirty="0">
                <a:latin typeface="+mn-ea"/>
              </a:rPr>
              <a:t>；</a:t>
            </a:r>
            <a:endParaRPr lang="en-US" altLang="zh-CN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ea"/>
              </a:rPr>
              <a:t>TP53/TTN</a:t>
            </a:r>
            <a:r>
              <a:rPr lang="zh-CN" altLang="en-US" dirty="0">
                <a:latin typeface="+mn-ea"/>
              </a:rPr>
              <a:t>双突变患者具有更长的</a:t>
            </a:r>
            <a:r>
              <a:rPr lang="en-US" altLang="zh-CN" dirty="0">
                <a:latin typeface="+mn-ea"/>
              </a:rPr>
              <a:t>OS</a:t>
            </a:r>
            <a:endParaRPr lang="zh-CN" altLang="en-US" dirty="0"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40C20EA-1A0E-4214-85C0-2E70FDEE8B1B}"/>
              </a:ext>
            </a:extLst>
          </p:cNvPr>
          <p:cNvSpPr/>
          <p:nvPr/>
        </p:nvSpPr>
        <p:spPr>
          <a:xfrm>
            <a:off x="5481320" y="641141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err="1">
                <a:latin typeface="+mn-ea"/>
              </a:rPr>
              <a:t>Transl</a:t>
            </a:r>
            <a:r>
              <a:rPr lang="en-US" altLang="zh-CN" sz="1200" dirty="0">
                <a:latin typeface="+mn-ea"/>
              </a:rPr>
              <a:t> Cancer Res. 2021 Mar;10(3):1284-1294.</a:t>
            </a:r>
            <a:endParaRPr lang="zh-CN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8025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9803C-EE08-4998-B4D9-C6204E17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RBM10</a:t>
            </a:r>
            <a:r>
              <a:rPr lang="zh-CN" altLang="en-US" dirty="0"/>
              <a:t>基因与肺腺癌预后相关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80715E3-6EA1-472C-86E9-63BC4F8A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3ACDB3-9EC0-446E-B2A2-9367FEBB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79" y="2165550"/>
            <a:ext cx="3085523" cy="25268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5C257C8-95AA-49BE-A719-9AA368CAA346}"/>
              </a:ext>
            </a:extLst>
          </p:cNvPr>
          <p:cNvSpPr txBox="1"/>
          <p:nvPr/>
        </p:nvSpPr>
        <p:spPr>
          <a:xfrm>
            <a:off x="547126" y="4972049"/>
            <a:ext cx="3237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+mn-ea"/>
              </a:rPr>
              <a:t>RBM10</a:t>
            </a:r>
            <a:r>
              <a:rPr lang="zh-CN" altLang="en-US" sz="1600" dirty="0">
                <a:latin typeface="+mn-ea"/>
              </a:rPr>
              <a:t>通过结合</a:t>
            </a:r>
            <a:r>
              <a:rPr lang="en-US" altLang="zh-CN" sz="1600" dirty="0">
                <a:latin typeface="+mn-ea"/>
              </a:rPr>
              <a:t>MDM2</a:t>
            </a:r>
            <a:r>
              <a:rPr lang="zh-CN" altLang="en-US" sz="1600" dirty="0">
                <a:latin typeface="+mn-ea"/>
              </a:rPr>
              <a:t>诱导</a:t>
            </a:r>
            <a:r>
              <a:rPr lang="en-US" altLang="zh-CN" sz="1600" dirty="0">
                <a:latin typeface="+mn-ea"/>
              </a:rPr>
              <a:t>TP53</a:t>
            </a:r>
            <a:r>
              <a:rPr lang="zh-CN" altLang="en-US" sz="1600" dirty="0">
                <a:latin typeface="+mn-ea"/>
              </a:rPr>
              <a:t>表达从而产生肿瘤抑制作用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D74F8A-8B6F-4B83-B9BF-31FDC86BD2CA}"/>
              </a:ext>
            </a:extLst>
          </p:cNvPr>
          <p:cNvSpPr/>
          <p:nvPr/>
        </p:nvSpPr>
        <p:spPr>
          <a:xfrm>
            <a:off x="6325870" y="637116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latin typeface="+mn-ea"/>
              </a:rPr>
              <a:t>Cells. 2020 Sep 16;9(9):2107.</a:t>
            </a:r>
          </a:p>
          <a:p>
            <a:r>
              <a:rPr lang="en-US" altLang="zh-CN" sz="1200" dirty="0">
                <a:latin typeface="+mn-ea"/>
              </a:rPr>
              <a:t>Cell Cycle. 2020 Nov;19(21):2918-2926</a:t>
            </a:r>
            <a:endParaRPr lang="zh-CN" altLang="en-US" sz="1200" dirty="0"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2E44678-CD6D-4DFE-B619-BBEBF21EC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076"/>
          <a:stretch/>
        </p:blipFill>
        <p:spPr>
          <a:xfrm>
            <a:off x="4533287" y="2463062"/>
            <a:ext cx="3402403" cy="20085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CD57E2-1D6A-42B2-8A61-E72408D46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29"/>
          <a:stretch/>
        </p:blipFill>
        <p:spPr>
          <a:xfrm>
            <a:off x="8000999" y="2424722"/>
            <a:ext cx="3867941" cy="200855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72E33CF-55C3-43EC-9FFC-10C1E3CF5ED4}"/>
              </a:ext>
            </a:extLst>
          </p:cNvPr>
          <p:cNvSpPr txBox="1"/>
          <p:nvPr/>
        </p:nvSpPr>
        <p:spPr>
          <a:xfrm>
            <a:off x="6096000" y="5013012"/>
            <a:ext cx="475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+mn-ea"/>
              </a:rPr>
              <a:t>TCGA</a:t>
            </a:r>
            <a:r>
              <a:rPr lang="zh-CN" altLang="en-US" sz="1600" dirty="0">
                <a:latin typeface="+mn-ea"/>
              </a:rPr>
              <a:t>数据库分析发现肺腺癌患者</a:t>
            </a:r>
            <a:r>
              <a:rPr lang="en-US" altLang="zh-CN" sz="1600" dirty="0">
                <a:latin typeface="+mn-ea"/>
              </a:rPr>
              <a:t>RBM10</a:t>
            </a:r>
            <a:r>
              <a:rPr lang="zh-CN" altLang="en-US" sz="1600" dirty="0">
                <a:latin typeface="+mn-ea"/>
              </a:rPr>
              <a:t>突变频率为</a:t>
            </a:r>
            <a:r>
              <a:rPr lang="en-US" altLang="zh-CN" sz="1600" dirty="0">
                <a:latin typeface="+mn-ea"/>
              </a:rPr>
              <a:t>6%</a:t>
            </a:r>
            <a:r>
              <a:rPr lang="zh-CN" altLang="en-US" sz="1600" dirty="0">
                <a:latin typeface="+mn-ea"/>
              </a:rPr>
              <a:t>，与野生型患者相比预后更差</a:t>
            </a:r>
          </a:p>
        </p:txBody>
      </p:sp>
    </p:spTree>
    <p:extLst>
      <p:ext uri="{BB962C8B-B14F-4D97-AF65-F5344CB8AC3E}">
        <p14:creationId xmlns:p14="http://schemas.microsoft.com/office/powerpoint/2010/main" val="2426629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BB8CC-7031-4F68-92F8-50EF88673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再分组肿瘤通路富集：</a:t>
            </a:r>
            <a:r>
              <a:rPr lang="en-US" altLang="zh-CN" dirty="0"/>
              <a:t>MPS </a:t>
            </a:r>
            <a:r>
              <a:rPr lang="zh-CN" altLang="en-US" dirty="0"/>
              <a:t>＞</a:t>
            </a:r>
            <a:r>
              <a:rPr lang="en-US" altLang="zh-CN" dirty="0"/>
              <a:t>5% vs ≤5%</a:t>
            </a:r>
            <a:br>
              <a:rPr lang="en-US" altLang="zh-CN" dirty="0"/>
            </a:br>
            <a:r>
              <a:rPr lang="en-US" altLang="zh-CN" dirty="0"/>
              <a:t>                                  </a:t>
            </a:r>
            <a:r>
              <a:rPr lang="zh-CN" altLang="en-US" dirty="0"/>
              <a:t>影像学实性 </a:t>
            </a:r>
            <a:r>
              <a:rPr lang="en-US" altLang="zh-CN" dirty="0"/>
              <a:t>vs </a:t>
            </a:r>
            <a:r>
              <a:rPr lang="zh-CN" altLang="en-US" dirty="0"/>
              <a:t>非实性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2BE013-75FA-4401-8232-1933B9D6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2747E9-26D2-45AB-863E-E3DB20DB0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39" y="1783896"/>
            <a:ext cx="5162607" cy="35800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B31535-AFA0-4493-843D-8DC89801A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432" y="1669595"/>
            <a:ext cx="5283418" cy="361693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D8A75DD-7577-410E-8D36-7AFF9CF8D346}"/>
              </a:ext>
            </a:extLst>
          </p:cNvPr>
          <p:cNvSpPr/>
          <p:nvPr/>
        </p:nvSpPr>
        <p:spPr>
          <a:xfrm>
            <a:off x="1355272" y="1783896"/>
            <a:ext cx="4776107" cy="20002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F99357-9B6B-49D4-9370-70BE28321BE8}"/>
              </a:ext>
            </a:extLst>
          </p:cNvPr>
          <p:cNvSpPr/>
          <p:nvPr/>
        </p:nvSpPr>
        <p:spPr>
          <a:xfrm>
            <a:off x="6894739" y="2216605"/>
            <a:ext cx="4776107" cy="20002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064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D61A7-71AB-48B1-BB66-3B430EF0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再分组肿瘤通路富集：无贴壁</a:t>
            </a:r>
            <a:r>
              <a:rPr lang="en-US" altLang="zh-CN" dirty="0"/>
              <a:t>vs </a:t>
            </a:r>
            <a:r>
              <a:rPr lang="zh-CN" altLang="en-US" dirty="0"/>
              <a:t>贴壁</a:t>
            </a:r>
            <a:br>
              <a:rPr lang="en-US" altLang="zh-CN" dirty="0"/>
            </a:br>
            <a:r>
              <a:rPr lang="en-US" altLang="zh-CN" dirty="0"/>
              <a:t>                                 High grade </a:t>
            </a:r>
            <a:r>
              <a:rPr lang="zh-CN" altLang="en-US" dirty="0"/>
              <a:t>＞</a:t>
            </a:r>
            <a:r>
              <a:rPr lang="en-US" altLang="zh-CN" dirty="0"/>
              <a:t>15% vs </a:t>
            </a:r>
            <a:r>
              <a:rPr lang="zh-CN" altLang="en-US" dirty="0"/>
              <a:t>≤</a:t>
            </a:r>
            <a:r>
              <a:rPr lang="en-US" altLang="zh-CN" dirty="0"/>
              <a:t>15%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CEF241-5FED-495B-9ADA-F89132BA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5CC4DA-6D27-4CBF-B08E-444B9678B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05" y="1616821"/>
            <a:ext cx="5247683" cy="36243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D56CDB-06FC-4B5B-8346-ABB50F6B2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322" y="1616821"/>
            <a:ext cx="5054997" cy="34806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7C1DFB6-79A3-45C4-A9F2-B757AF7AD526}"/>
              </a:ext>
            </a:extLst>
          </p:cNvPr>
          <p:cNvSpPr/>
          <p:nvPr/>
        </p:nvSpPr>
        <p:spPr>
          <a:xfrm>
            <a:off x="1714500" y="3196318"/>
            <a:ext cx="4776107" cy="20002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52FBCCF-01B3-48E3-9303-2CB037EC242B}"/>
              </a:ext>
            </a:extLst>
          </p:cNvPr>
          <p:cNvSpPr/>
          <p:nvPr/>
        </p:nvSpPr>
        <p:spPr>
          <a:xfrm>
            <a:off x="6795407" y="3328986"/>
            <a:ext cx="4776107" cy="20002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564089-7EDE-446D-8F60-EF3E174A9A9C}"/>
              </a:ext>
            </a:extLst>
          </p:cNvPr>
          <p:cNvSpPr/>
          <p:nvPr/>
        </p:nvSpPr>
        <p:spPr>
          <a:xfrm>
            <a:off x="1714499" y="2136220"/>
            <a:ext cx="4776107" cy="20002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F57FBE-C1B1-48D9-8906-D4DB285A59B0}"/>
              </a:ext>
            </a:extLst>
          </p:cNvPr>
          <p:cNvSpPr/>
          <p:nvPr/>
        </p:nvSpPr>
        <p:spPr>
          <a:xfrm>
            <a:off x="6789873" y="1606634"/>
            <a:ext cx="4776107" cy="20002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729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D0728-DA45-46F1-9F18-392A2C1A5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碱基变化：</a:t>
            </a:r>
            <a:r>
              <a:rPr lang="en-US" altLang="zh-CN" dirty="0"/>
              <a:t>MPS </a:t>
            </a:r>
            <a:r>
              <a:rPr lang="zh-CN" altLang="en-US" dirty="0"/>
              <a:t>＞</a:t>
            </a:r>
            <a:r>
              <a:rPr lang="en-US" altLang="zh-CN" dirty="0"/>
              <a:t>5% vs ≤5%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8B26A4-C7E5-442E-BC9A-EA6D21B1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0EBF1C-9667-4C32-B4E1-4CB740CC45AA}"/>
              </a:ext>
            </a:extLst>
          </p:cNvPr>
          <p:cNvSpPr txBox="1"/>
          <p:nvPr/>
        </p:nvSpPr>
        <p:spPr>
          <a:xfrm>
            <a:off x="2799995" y="5145978"/>
            <a:ext cx="176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≤5%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48701D-656A-4EC6-AC7F-CE010B943E1B}"/>
              </a:ext>
            </a:extLst>
          </p:cNvPr>
          <p:cNvSpPr txBox="1"/>
          <p:nvPr/>
        </p:nvSpPr>
        <p:spPr>
          <a:xfrm>
            <a:off x="8234333" y="5145978"/>
            <a:ext cx="176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＞</a:t>
            </a:r>
            <a:r>
              <a:rPr lang="en-US" altLang="zh-CN" dirty="0"/>
              <a:t>5%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25A97D-47D6-463F-8B82-4FBDC72EE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26" y="1279500"/>
            <a:ext cx="4204569" cy="38700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92873EF-D2CE-438C-A5E7-D5E792D63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70" y="1296658"/>
            <a:ext cx="4102339" cy="377593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E6F9CE6-5A0E-40C3-9910-7F353275A72E}"/>
              </a:ext>
            </a:extLst>
          </p:cNvPr>
          <p:cNvSpPr/>
          <p:nvPr/>
        </p:nvSpPr>
        <p:spPr>
          <a:xfrm>
            <a:off x="2599887" y="1708472"/>
            <a:ext cx="308421" cy="1871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FD1F78-5482-46D4-BE63-F6819DD34FD9}"/>
              </a:ext>
            </a:extLst>
          </p:cNvPr>
          <p:cNvSpPr/>
          <p:nvPr/>
        </p:nvSpPr>
        <p:spPr>
          <a:xfrm>
            <a:off x="2250183" y="1708472"/>
            <a:ext cx="308421" cy="1871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7FB8240-6B1C-4E17-BCB4-E46B8FA2B708}"/>
              </a:ext>
            </a:extLst>
          </p:cNvPr>
          <p:cNvSpPr/>
          <p:nvPr/>
        </p:nvSpPr>
        <p:spPr>
          <a:xfrm>
            <a:off x="7222233" y="1708472"/>
            <a:ext cx="308421" cy="1871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30AAEB7-A201-42DB-BBB9-E50609E4F5FC}"/>
              </a:ext>
            </a:extLst>
          </p:cNvPr>
          <p:cNvSpPr/>
          <p:nvPr/>
        </p:nvSpPr>
        <p:spPr>
          <a:xfrm>
            <a:off x="7582822" y="1708472"/>
            <a:ext cx="308421" cy="1871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815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D0728-DA45-46F1-9F18-392A2C1A5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碱基变化：实性 </a:t>
            </a:r>
            <a:r>
              <a:rPr lang="en-US" altLang="zh-CN" dirty="0"/>
              <a:t>VS </a:t>
            </a:r>
            <a:r>
              <a:rPr lang="zh-CN" altLang="en-US" dirty="0"/>
              <a:t>非实性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8B26A4-C7E5-442E-BC9A-EA6D21B1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399429-80FF-4B9F-8223-B0CD38C0E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71" y="1743919"/>
            <a:ext cx="3941796" cy="3507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D8ECA4-7388-4618-BA8F-40F0529D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966" y="1743919"/>
            <a:ext cx="3941796" cy="35076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A0EBF1C-9667-4C32-B4E1-4CB740CC45AA}"/>
              </a:ext>
            </a:extLst>
          </p:cNvPr>
          <p:cNvSpPr txBox="1"/>
          <p:nvPr/>
        </p:nvSpPr>
        <p:spPr>
          <a:xfrm>
            <a:off x="2799995" y="5145978"/>
            <a:ext cx="176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nonsolid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48701D-656A-4EC6-AC7F-CE010B943E1B}"/>
              </a:ext>
            </a:extLst>
          </p:cNvPr>
          <p:cNvSpPr txBox="1"/>
          <p:nvPr/>
        </p:nvSpPr>
        <p:spPr>
          <a:xfrm>
            <a:off x="8234333" y="5145978"/>
            <a:ext cx="176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solid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F7B1846-ABBF-4647-8C08-C894B65C0497}"/>
              </a:ext>
            </a:extLst>
          </p:cNvPr>
          <p:cNvSpPr/>
          <p:nvPr/>
        </p:nvSpPr>
        <p:spPr>
          <a:xfrm>
            <a:off x="2633722" y="1844073"/>
            <a:ext cx="308421" cy="1871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CD4CFCF-E557-4B10-AA4B-7D9EC5F30E97}"/>
              </a:ext>
            </a:extLst>
          </p:cNvPr>
          <p:cNvSpPr/>
          <p:nvPr/>
        </p:nvSpPr>
        <p:spPr>
          <a:xfrm>
            <a:off x="3004019" y="1844073"/>
            <a:ext cx="308421" cy="1871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EC3365-474E-4D70-B128-DC6BAA6AD885}"/>
              </a:ext>
            </a:extLst>
          </p:cNvPr>
          <p:cNvSpPr/>
          <p:nvPr/>
        </p:nvSpPr>
        <p:spPr>
          <a:xfrm>
            <a:off x="7445142" y="1812777"/>
            <a:ext cx="308421" cy="1871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EF6E12C-3D5A-4FCE-8F89-4FBF533602B7}"/>
              </a:ext>
            </a:extLst>
          </p:cNvPr>
          <p:cNvSpPr/>
          <p:nvPr/>
        </p:nvSpPr>
        <p:spPr>
          <a:xfrm>
            <a:off x="7797816" y="1812777"/>
            <a:ext cx="308421" cy="1871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18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KB78</a:t>
            </a:r>
            <a:r>
              <a:rPr kumimoji="1" lang="zh-CN" altLang="en-US" dirty="0"/>
              <a:t> 三批次样本送检及上机情况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60982"/>
              </p:ext>
            </p:extLst>
          </p:nvPr>
        </p:nvGraphicFramePr>
        <p:xfrm>
          <a:off x="593090" y="1903277"/>
          <a:ext cx="11115761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3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5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8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81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61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882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批次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患者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肿瘤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切缘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癌旁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提取质控不合格患者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测序质控不合格患者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可用上机样本数（不含对照）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第一批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样本质控均合格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第二批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整体质控差，</a:t>
                      </a:r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例患者提取不合格未上机，</a:t>
                      </a:r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例患者测序不合格</a:t>
                      </a:r>
                      <a:r>
                        <a:rPr lang="en-US" altLang="zh-CN" dirty="0"/>
                        <a:t>*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第三批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例患者肿瘤含量未评估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总计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93090" y="4980905"/>
            <a:ext cx="1049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*</a:t>
            </a:r>
            <a:r>
              <a:rPr kumimoji="1" lang="zh-CN" altLang="en-US" dirty="0"/>
              <a:t>第二批</a:t>
            </a:r>
            <a:r>
              <a:rPr kumimoji="1" lang="en-US" altLang="zh-CN" dirty="0"/>
              <a:t>12</a:t>
            </a:r>
            <a:r>
              <a:rPr kumimoji="1" lang="zh-CN" altLang="en-US" dirty="0"/>
              <a:t>例患者在第三批次重新补测，仍有</a:t>
            </a:r>
            <a:r>
              <a:rPr kumimoji="1" lang="en-US" altLang="zh-CN" dirty="0"/>
              <a:t>5</a:t>
            </a:r>
            <a:r>
              <a:rPr kumimoji="1" lang="zh-CN" altLang="en-US" dirty="0"/>
              <a:t>例患者测序不合格。</a:t>
            </a:r>
          </a:p>
        </p:txBody>
      </p:sp>
    </p:spTree>
    <p:extLst>
      <p:ext uri="{BB962C8B-B14F-4D97-AF65-F5344CB8AC3E}">
        <p14:creationId xmlns:p14="http://schemas.microsoft.com/office/powerpoint/2010/main" val="1366247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D0728-DA45-46F1-9F18-392A2C1A5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碱基变化：： </a:t>
            </a:r>
            <a:r>
              <a:rPr lang="en-US" altLang="zh-CN" dirty="0"/>
              <a:t>High grade </a:t>
            </a:r>
            <a:r>
              <a:rPr lang="zh-CN" altLang="en-US" dirty="0"/>
              <a:t>＞</a:t>
            </a:r>
            <a:r>
              <a:rPr lang="en-US" altLang="zh-CN" dirty="0"/>
              <a:t>15% vs ≤15%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8B26A4-C7E5-442E-BC9A-EA6D21B1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0EBF1C-9667-4C32-B4E1-4CB740CC45AA}"/>
              </a:ext>
            </a:extLst>
          </p:cNvPr>
          <p:cNvSpPr txBox="1"/>
          <p:nvPr/>
        </p:nvSpPr>
        <p:spPr>
          <a:xfrm>
            <a:off x="2799995" y="5145978"/>
            <a:ext cx="176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≤15%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48701D-656A-4EC6-AC7F-CE010B943E1B}"/>
              </a:ext>
            </a:extLst>
          </p:cNvPr>
          <p:cNvSpPr txBox="1"/>
          <p:nvPr/>
        </p:nvSpPr>
        <p:spPr>
          <a:xfrm>
            <a:off x="8234333" y="5145978"/>
            <a:ext cx="176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＞</a:t>
            </a:r>
            <a:r>
              <a:rPr lang="en-US" altLang="zh-CN" dirty="0"/>
              <a:t>15%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E1A821-793E-4E23-8131-7F71AB1D0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184" y="1467029"/>
            <a:ext cx="3830512" cy="35257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4C925C5-B088-4EED-9543-12F49DC32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121" y="1424356"/>
            <a:ext cx="3830512" cy="35257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2BC19CC-8716-4326-B0E0-D36991486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067" y="1424355"/>
            <a:ext cx="4131525" cy="38027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E79C49-C713-4020-A02C-5645DC5C5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004" y="1381682"/>
            <a:ext cx="4131525" cy="380279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13719AD-9B9D-48EB-90E6-BBA474419359}"/>
              </a:ext>
            </a:extLst>
          </p:cNvPr>
          <p:cNvSpPr/>
          <p:nvPr/>
        </p:nvSpPr>
        <p:spPr>
          <a:xfrm>
            <a:off x="7621361" y="1708472"/>
            <a:ext cx="681718" cy="1871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01E6838-CEF7-4B00-ACDC-6E010141554A}"/>
              </a:ext>
            </a:extLst>
          </p:cNvPr>
          <p:cNvSpPr/>
          <p:nvPr/>
        </p:nvSpPr>
        <p:spPr>
          <a:xfrm>
            <a:off x="2216604" y="1794609"/>
            <a:ext cx="673554" cy="1871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418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D0728-DA45-46F1-9F18-392A2C1A5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碱基变化：无贴壁</a:t>
            </a:r>
            <a:r>
              <a:rPr lang="en-US" altLang="zh-CN" dirty="0"/>
              <a:t>vs </a:t>
            </a:r>
            <a:r>
              <a:rPr lang="zh-CN" altLang="en-US" dirty="0"/>
              <a:t>贴壁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8B26A4-C7E5-442E-BC9A-EA6D21B1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0EBF1C-9667-4C32-B4E1-4CB740CC45AA}"/>
              </a:ext>
            </a:extLst>
          </p:cNvPr>
          <p:cNvSpPr txBox="1"/>
          <p:nvPr/>
        </p:nvSpPr>
        <p:spPr>
          <a:xfrm>
            <a:off x="2799995" y="5145978"/>
            <a:ext cx="176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贴壁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48701D-656A-4EC6-AC7F-CE010B943E1B}"/>
              </a:ext>
            </a:extLst>
          </p:cNvPr>
          <p:cNvSpPr txBox="1"/>
          <p:nvPr/>
        </p:nvSpPr>
        <p:spPr>
          <a:xfrm>
            <a:off x="8234333" y="5145978"/>
            <a:ext cx="176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无贴壁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BF08E7-43F1-4901-B1A5-7E532E7C3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82" y="1342690"/>
            <a:ext cx="4177338" cy="38449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F1624E7-329D-4BFD-9462-973A5DF0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2690"/>
            <a:ext cx="4177338" cy="384496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61A2D64-A735-4F8C-8E28-0866E5925261}"/>
              </a:ext>
            </a:extLst>
          </p:cNvPr>
          <p:cNvSpPr/>
          <p:nvPr/>
        </p:nvSpPr>
        <p:spPr>
          <a:xfrm>
            <a:off x="7666264" y="1708472"/>
            <a:ext cx="400050" cy="1871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AE377C2-B2BA-45DD-A55F-7B2F0B4822D1}"/>
              </a:ext>
            </a:extLst>
          </p:cNvPr>
          <p:cNvSpPr/>
          <p:nvPr/>
        </p:nvSpPr>
        <p:spPr>
          <a:xfrm>
            <a:off x="6993534" y="1708472"/>
            <a:ext cx="400050" cy="1871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CC08EC1-12FB-427C-AEAD-0A354FF0DF4D}"/>
              </a:ext>
            </a:extLst>
          </p:cNvPr>
          <p:cNvSpPr/>
          <p:nvPr/>
        </p:nvSpPr>
        <p:spPr>
          <a:xfrm>
            <a:off x="2492291" y="1708472"/>
            <a:ext cx="353324" cy="1871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B7CC783-367D-4E4D-8ECB-C5BED010A2A2}"/>
              </a:ext>
            </a:extLst>
          </p:cNvPr>
          <p:cNvSpPr/>
          <p:nvPr/>
        </p:nvSpPr>
        <p:spPr>
          <a:xfrm>
            <a:off x="2916472" y="1708472"/>
            <a:ext cx="353324" cy="1871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657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653217-CD17-4682-9094-1503F297D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A57A0D-CBA6-4514-9655-1E8E6A1E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35A0C7-BBC8-417F-9645-92AD6413C47E}"/>
              </a:ext>
            </a:extLst>
          </p:cNvPr>
          <p:cNvSpPr txBox="1"/>
          <p:nvPr/>
        </p:nvSpPr>
        <p:spPr>
          <a:xfrm>
            <a:off x="1074420" y="1313815"/>
            <a:ext cx="10139226" cy="3957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+mn-ea"/>
              </a:rPr>
              <a:t>MPS</a:t>
            </a:r>
            <a:r>
              <a:rPr lang="zh-CN" altLang="en-US" sz="1600" dirty="0">
                <a:latin typeface="+mn-ea"/>
              </a:rPr>
              <a:t>与</a:t>
            </a:r>
            <a:r>
              <a:rPr lang="en-US" altLang="zh-CN" sz="1600" dirty="0">
                <a:latin typeface="+mn-ea"/>
              </a:rPr>
              <a:t>non-MPS</a:t>
            </a:r>
            <a:r>
              <a:rPr lang="zh-CN" altLang="en-US" sz="1600" dirty="0">
                <a:latin typeface="+mn-ea"/>
              </a:rPr>
              <a:t>的肿瘤组织突变数量没有显著差异，</a:t>
            </a:r>
            <a:r>
              <a:rPr lang="en-US" altLang="zh-CN" sz="1600" dirty="0">
                <a:latin typeface="+mn-ea"/>
              </a:rPr>
              <a:t>MPC</a:t>
            </a:r>
            <a:r>
              <a:rPr lang="zh-CN" altLang="en-US" sz="1600" dirty="0">
                <a:latin typeface="+mn-ea"/>
              </a:rPr>
              <a:t>与</a:t>
            </a:r>
            <a:r>
              <a:rPr lang="en-US" altLang="zh-CN" sz="1600" dirty="0">
                <a:latin typeface="+mn-ea"/>
              </a:rPr>
              <a:t>non-MPC</a:t>
            </a:r>
            <a:r>
              <a:rPr lang="zh-CN" altLang="en-US" sz="1600" dirty="0">
                <a:latin typeface="+mn-ea"/>
              </a:rPr>
              <a:t>的癌旁组织突变数量没有显著差异。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所有患者中肿瘤样本肿瘤驱动基因检出率显著高于切缘样本 </a:t>
            </a:r>
            <a:r>
              <a:rPr lang="en-US" altLang="zh-CN" sz="1600" dirty="0">
                <a:latin typeface="+mn-ea"/>
              </a:rPr>
              <a:t>79.4% vs 29.4%;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+mn-ea"/>
              </a:rPr>
              <a:t>TP53</a:t>
            </a:r>
            <a:r>
              <a:rPr lang="zh-CN" altLang="en-US" sz="1600" dirty="0">
                <a:latin typeface="+mn-ea"/>
              </a:rPr>
              <a:t>在贴壁组中检出率更高，</a:t>
            </a:r>
            <a:r>
              <a:rPr lang="en-US" altLang="zh-CN" sz="1600" dirty="0">
                <a:latin typeface="+mn-ea"/>
              </a:rPr>
              <a:t>p</a:t>
            </a:r>
            <a:r>
              <a:rPr lang="zh-CN" altLang="en-US" sz="1600" dirty="0">
                <a:latin typeface="+mn-ea"/>
              </a:rPr>
              <a:t>＜</a:t>
            </a:r>
            <a:r>
              <a:rPr lang="en-US" altLang="zh-CN" sz="1600" dirty="0">
                <a:latin typeface="+mn-ea"/>
              </a:rPr>
              <a:t>0.05</a:t>
            </a:r>
            <a:r>
              <a:rPr lang="zh-CN" altLang="en-US" sz="1600" dirty="0">
                <a:latin typeface="+mn-ea"/>
              </a:rPr>
              <a:t>，</a:t>
            </a:r>
            <a:r>
              <a:rPr lang="en-US" altLang="zh-CN" sz="1600" dirty="0">
                <a:latin typeface="+mn-ea"/>
              </a:rPr>
              <a:t>TTN</a:t>
            </a:r>
            <a:r>
              <a:rPr lang="zh-CN" altLang="en-US" sz="1600" dirty="0">
                <a:latin typeface="+mn-ea"/>
              </a:rPr>
              <a:t>，</a:t>
            </a:r>
            <a:r>
              <a:rPr lang="en-US" altLang="zh-CN" sz="1600" dirty="0">
                <a:latin typeface="+mn-ea"/>
              </a:rPr>
              <a:t>EGFR</a:t>
            </a:r>
            <a:r>
              <a:rPr lang="zh-CN" altLang="en-US" sz="1600" dirty="0">
                <a:latin typeface="+mn-ea"/>
              </a:rPr>
              <a:t>，</a:t>
            </a:r>
            <a:r>
              <a:rPr lang="en-US" altLang="zh-CN" sz="1600" dirty="0">
                <a:latin typeface="+mn-ea"/>
              </a:rPr>
              <a:t>TP53</a:t>
            </a:r>
            <a:r>
              <a:rPr lang="zh-CN" altLang="en-US" sz="1600" dirty="0">
                <a:latin typeface="+mn-ea"/>
              </a:rPr>
              <a:t>、</a:t>
            </a:r>
            <a:r>
              <a:rPr lang="en-US" altLang="zh-CN" sz="1600" dirty="0">
                <a:latin typeface="+mn-ea"/>
              </a:rPr>
              <a:t>RBM10</a:t>
            </a:r>
            <a:r>
              <a:rPr lang="zh-CN" altLang="en-US" sz="1600" dirty="0">
                <a:latin typeface="+mn-ea"/>
              </a:rPr>
              <a:t>以及</a:t>
            </a:r>
            <a:r>
              <a:rPr lang="en-US" altLang="zh-CN" sz="1600" dirty="0">
                <a:latin typeface="+mn-ea"/>
              </a:rPr>
              <a:t>TTN</a:t>
            </a:r>
            <a:r>
              <a:rPr lang="zh-CN" altLang="en-US" sz="1600" dirty="0">
                <a:latin typeface="+mn-ea"/>
              </a:rPr>
              <a:t>在四个分组种都表现出差异趋势，</a:t>
            </a:r>
            <a:r>
              <a:rPr lang="en-US" altLang="zh-CN" sz="1600" dirty="0">
                <a:latin typeface="+mn-ea"/>
              </a:rPr>
              <a:t>p≤0.5</a:t>
            </a:r>
            <a:r>
              <a:rPr lang="zh-CN" altLang="en-US" sz="1600" dirty="0">
                <a:latin typeface="+mn-ea"/>
              </a:rPr>
              <a:t>；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 </a:t>
            </a:r>
            <a:r>
              <a:rPr lang="en-US" altLang="zh-CN" sz="1600" dirty="0">
                <a:latin typeface="+mn-ea"/>
              </a:rPr>
              <a:t>TTN</a:t>
            </a:r>
            <a:r>
              <a:rPr lang="zh-CN" altLang="en-US" sz="1600" dirty="0">
                <a:latin typeface="+mn-ea"/>
              </a:rPr>
              <a:t>、</a:t>
            </a:r>
            <a:r>
              <a:rPr lang="en-US" altLang="zh-CN" sz="1600" dirty="0">
                <a:latin typeface="+mn-ea"/>
              </a:rPr>
              <a:t>TP53</a:t>
            </a:r>
            <a:r>
              <a:rPr lang="zh-CN" altLang="en-US" sz="1600" dirty="0">
                <a:latin typeface="+mn-ea"/>
              </a:rPr>
              <a:t>、</a:t>
            </a:r>
            <a:r>
              <a:rPr lang="en-US" altLang="zh-CN" sz="1600" dirty="0">
                <a:latin typeface="+mn-ea"/>
              </a:rPr>
              <a:t>RBM10</a:t>
            </a:r>
            <a:r>
              <a:rPr lang="zh-CN" altLang="en-US" sz="1600" dirty="0">
                <a:latin typeface="+mn-ea"/>
              </a:rPr>
              <a:t>三个基因在高危病理特征（无贴壁、高级别（≥</a:t>
            </a:r>
            <a:r>
              <a:rPr lang="en-US" altLang="zh-CN" sz="1600" dirty="0">
                <a:latin typeface="+mn-ea"/>
              </a:rPr>
              <a:t>15%</a:t>
            </a:r>
            <a:r>
              <a:rPr lang="zh-CN" altLang="en-US" sz="1600" dirty="0">
                <a:latin typeface="+mn-ea"/>
              </a:rPr>
              <a:t>）、微乳头（≥</a:t>
            </a:r>
            <a:r>
              <a:rPr lang="en-US" altLang="zh-CN" sz="1600" dirty="0">
                <a:latin typeface="+mn-ea"/>
              </a:rPr>
              <a:t>5%</a:t>
            </a:r>
            <a:r>
              <a:rPr lang="zh-CN" altLang="en-US" sz="1600" dirty="0">
                <a:latin typeface="+mn-ea"/>
              </a:rPr>
              <a:t>）以及实性）样本突变频率更高；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+mn-ea"/>
              </a:rPr>
              <a:t>EGFR</a:t>
            </a:r>
            <a:r>
              <a:rPr lang="zh-CN" altLang="en-US" sz="1600" dirty="0">
                <a:latin typeface="+mn-ea"/>
              </a:rPr>
              <a:t>在低位病理特征（贴壁 、低级别（＜</a:t>
            </a:r>
            <a:r>
              <a:rPr lang="en-US" altLang="zh-CN" sz="1600" dirty="0">
                <a:latin typeface="+mn-ea"/>
              </a:rPr>
              <a:t>15%</a:t>
            </a:r>
            <a:r>
              <a:rPr lang="zh-CN" altLang="en-US" sz="1600" dirty="0">
                <a:latin typeface="+mn-ea"/>
              </a:rPr>
              <a:t>） 、非微乳头（＜</a:t>
            </a:r>
            <a:r>
              <a:rPr lang="en-US" altLang="zh-CN" sz="1600" dirty="0">
                <a:latin typeface="+mn-ea"/>
              </a:rPr>
              <a:t>5%</a:t>
            </a:r>
            <a:r>
              <a:rPr lang="zh-CN" altLang="en-US" sz="1600" dirty="0">
                <a:latin typeface="+mn-ea"/>
              </a:rPr>
              <a:t>）以及非实性）样本突变频率更高；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不同分组的通路富集差异较大。</a:t>
            </a:r>
            <a:endParaRPr lang="en-US" altLang="zh-CN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715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思源黑体 Bold" panose="020B0800000000000000" pitchFamily="34" charset="-122"/>
                <a:ea typeface="思源黑体 Bold" panose="020B0800000000000000" pitchFamily="34" charset="-122"/>
                <a:sym typeface="思源黑体 Normal" panose="020B0400000000000000" pitchFamily="34" charset="-122"/>
              </a:rPr>
              <a:t>THANKS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16B97-2635-4B0B-A0A1-5C3FEC6C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再分组切缘突变图谱：</a:t>
            </a:r>
            <a:r>
              <a:rPr lang="en-US" altLang="zh-CN" dirty="0"/>
              <a:t>MPS </a:t>
            </a:r>
            <a:r>
              <a:rPr lang="zh-CN" altLang="en-US" dirty="0"/>
              <a:t>＞</a:t>
            </a:r>
            <a:r>
              <a:rPr lang="en-US" altLang="zh-CN" dirty="0"/>
              <a:t>5% vs </a:t>
            </a:r>
            <a:r>
              <a:rPr lang="zh-CN" altLang="en-US" dirty="0"/>
              <a:t>≤</a:t>
            </a:r>
            <a:r>
              <a:rPr lang="en-US" altLang="zh-CN" dirty="0"/>
              <a:t>5%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F3E138-7478-447C-85B5-8F805EDE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24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63B04E-C03C-4E94-8CED-47D25A688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45" y="1268261"/>
            <a:ext cx="4690615" cy="49595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118268-0E27-4DCD-861A-069A26E5D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926" y="1532946"/>
            <a:ext cx="4485212" cy="471672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5646F7A-C5A1-45D0-9117-814E4E75F6A2}"/>
              </a:ext>
            </a:extLst>
          </p:cNvPr>
          <p:cNvSpPr txBox="1"/>
          <p:nvPr/>
        </p:nvSpPr>
        <p:spPr>
          <a:xfrm>
            <a:off x="2412274" y="6381597"/>
            <a:ext cx="20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MPS </a:t>
            </a:r>
            <a:r>
              <a:rPr lang="zh-CN" altLang="en-US" dirty="0"/>
              <a:t>＞</a:t>
            </a:r>
            <a:r>
              <a:rPr lang="en-US" altLang="zh-CN" dirty="0"/>
              <a:t>5%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9DE60FB-42D4-47F7-8690-1A3E3CDB089B}"/>
              </a:ext>
            </a:extLst>
          </p:cNvPr>
          <p:cNvSpPr txBox="1"/>
          <p:nvPr/>
        </p:nvSpPr>
        <p:spPr>
          <a:xfrm>
            <a:off x="6522720" y="6371290"/>
            <a:ext cx="20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MPS </a:t>
            </a:r>
            <a:r>
              <a:rPr lang="zh-CN" altLang="en-US" dirty="0"/>
              <a:t>≤</a:t>
            </a:r>
            <a:r>
              <a:rPr lang="en-US" altLang="zh-CN" dirty="0"/>
              <a:t> 5%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194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16B97-2635-4B0B-A0A1-5C3FEC6C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再分组切缘突变图谱：影像学实性 </a:t>
            </a:r>
            <a:r>
              <a:rPr lang="en-US" altLang="zh-CN" dirty="0"/>
              <a:t>vs </a:t>
            </a:r>
            <a:r>
              <a:rPr lang="zh-CN" altLang="en-US" dirty="0"/>
              <a:t>非实性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F3E138-7478-447C-85B5-8F805EDE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F12C02-DFC7-43B3-8500-ED0067BFDB7F}"/>
              </a:ext>
            </a:extLst>
          </p:cNvPr>
          <p:cNvSpPr txBox="1"/>
          <p:nvPr/>
        </p:nvSpPr>
        <p:spPr>
          <a:xfrm>
            <a:off x="2825931" y="6413863"/>
            <a:ext cx="20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8CE11A-1D90-431A-BBE6-B7958E523CC0}"/>
              </a:ext>
            </a:extLst>
          </p:cNvPr>
          <p:cNvSpPr txBox="1"/>
          <p:nvPr/>
        </p:nvSpPr>
        <p:spPr>
          <a:xfrm>
            <a:off x="6962503" y="6381597"/>
            <a:ext cx="20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非实性</a:t>
            </a:r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A47D540-3F1A-4704-AD15-1083214A494D}"/>
              </a:ext>
            </a:extLst>
          </p:cNvPr>
          <p:cNvGrpSpPr/>
          <p:nvPr/>
        </p:nvGrpSpPr>
        <p:grpSpPr>
          <a:xfrm>
            <a:off x="1552630" y="1213953"/>
            <a:ext cx="8657861" cy="5035717"/>
            <a:chOff x="1265247" y="1257239"/>
            <a:chExt cx="8657861" cy="503571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254716F-6C8B-4F92-BDE6-BD96C2228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5247" y="1257239"/>
              <a:ext cx="4674862" cy="500742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936A957-1897-4668-A5C6-B30B52BF2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3654" y="1285527"/>
              <a:ext cx="4749454" cy="5007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0577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16B97-2635-4B0B-A0A1-5C3FEC6C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再分组切缘突变图谱：贴壁</a:t>
            </a:r>
            <a:r>
              <a:rPr lang="en-US" altLang="zh-CN" dirty="0"/>
              <a:t>   </a:t>
            </a:r>
            <a:r>
              <a:rPr lang="zh-CN" altLang="en-US" dirty="0"/>
              <a:t>无贴壁</a:t>
            </a:r>
            <a:r>
              <a:rPr lang="en-US" altLang="zh-CN" dirty="0"/>
              <a:t>vs </a:t>
            </a:r>
            <a:r>
              <a:rPr lang="zh-CN" altLang="en-US" dirty="0"/>
              <a:t>贴壁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F3E138-7478-447C-85B5-8F805EDE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26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EB2009-0770-4D85-BB27-ACEE9A377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703" y="1167587"/>
            <a:ext cx="4678946" cy="50970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2EA579-6D48-49BB-85B4-7FD76163C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557" y="1208558"/>
            <a:ext cx="4821516" cy="50151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2BD38D-9573-4BE7-93FF-28F04C30DC0E}"/>
              </a:ext>
            </a:extLst>
          </p:cNvPr>
          <p:cNvSpPr txBox="1"/>
          <p:nvPr/>
        </p:nvSpPr>
        <p:spPr>
          <a:xfrm>
            <a:off x="2834639" y="6396277"/>
            <a:ext cx="20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无贴壁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C4060E-FDF9-4C21-890C-8191E47DD243}"/>
              </a:ext>
            </a:extLst>
          </p:cNvPr>
          <p:cNvSpPr txBox="1"/>
          <p:nvPr/>
        </p:nvSpPr>
        <p:spPr>
          <a:xfrm>
            <a:off x="6958149" y="6407638"/>
            <a:ext cx="20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贴壁</a:t>
            </a:r>
          </a:p>
        </p:txBody>
      </p:sp>
    </p:spTree>
    <p:extLst>
      <p:ext uri="{BB962C8B-B14F-4D97-AF65-F5344CB8AC3E}">
        <p14:creationId xmlns:p14="http://schemas.microsoft.com/office/powerpoint/2010/main" val="2562223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16B97-2635-4B0B-A0A1-5C3FEC6C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再分组切缘突变图谱：</a:t>
            </a:r>
            <a:r>
              <a:rPr lang="en-US" altLang="zh-CN" dirty="0"/>
              <a:t> High grade </a:t>
            </a:r>
            <a:r>
              <a:rPr lang="zh-CN" altLang="en-US" dirty="0"/>
              <a:t>＞</a:t>
            </a:r>
            <a:r>
              <a:rPr lang="en-US" altLang="zh-CN" dirty="0"/>
              <a:t>15% vs </a:t>
            </a:r>
            <a:r>
              <a:rPr lang="zh-CN" altLang="en-US" dirty="0"/>
              <a:t>≤</a:t>
            </a:r>
            <a:r>
              <a:rPr lang="en-US" altLang="zh-CN" dirty="0"/>
              <a:t>15%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F3E138-7478-447C-85B5-8F805EDE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27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441C74-5D92-4950-BC34-B7B8FAAFF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662" y="1388509"/>
            <a:ext cx="4593771" cy="48369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BC8731-30A0-49A2-ADC9-6CA103E21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527" y="1338036"/>
            <a:ext cx="4866156" cy="49116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C556252-7064-4CF7-8202-F8A36AB6A5E6}"/>
              </a:ext>
            </a:extLst>
          </p:cNvPr>
          <p:cNvSpPr txBox="1"/>
          <p:nvPr/>
        </p:nvSpPr>
        <p:spPr>
          <a:xfrm>
            <a:off x="2825931" y="6413863"/>
            <a:ext cx="20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 grade </a:t>
            </a:r>
            <a:r>
              <a:rPr lang="zh-CN" altLang="en-US" dirty="0"/>
              <a:t>＞</a:t>
            </a:r>
            <a:r>
              <a:rPr lang="en-US" altLang="zh-CN" dirty="0"/>
              <a:t>15%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F82127-9EFD-4D59-847E-DCE825A03AD1}"/>
              </a:ext>
            </a:extLst>
          </p:cNvPr>
          <p:cNvSpPr txBox="1"/>
          <p:nvPr/>
        </p:nvSpPr>
        <p:spPr>
          <a:xfrm>
            <a:off x="6361612" y="6413863"/>
            <a:ext cx="20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 grade </a:t>
            </a:r>
            <a:r>
              <a:rPr lang="zh-CN" altLang="en-US" dirty="0"/>
              <a:t>≤</a:t>
            </a:r>
            <a:r>
              <a:rPr lang="en-US" altLang="zh-CN" dirty="0"/>
              <a:t>15%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136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F05D95-041C-4586-92F4-8506841A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实验入组概览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76C5B05-EE14-4DA7-AFC6-4DAEE1E6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334C85-19BB-44AB-9361-F96C5AFBAE78}"/>
              </a:ext>
            </a:extLst>
          </p:cNvPr>
          <p:cNvSpPr/>
          <p:nvPr/>
        </p:nvSpPr>
        <p:spPr>
          <a:xfrm>
            <a:off x="4465209" y="847090"/>
            <a:ext cx="2485725" cy="981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第一批</a:t>
            </a:r>
            <a:endParaRPr lang="en-US" altLang="zh-CN" sz="1400" dirty="0"/>
          </a:p>
          <a:p>
            <a:pPr algn="ctr"/>
            <a:r>
              <a:rPr lang="zh-CN" altLang="en-US" sz="1400" dirty="0"/>
              <a:t>共</a:t>
            </a:r>
            <a:r>
              <a:rPr lang="en-US" altLang="zh-CN" sz="1400" dirty="0"/>
              <a:t>6</a:t>
            </a:r>
            <a:r>
              <a:rPr lang="zh-CN" altLang="en-US" sz="1400" dirty="0"/>
              <a:t>位患者</a:t>
            </a:r>
            <a:endParaRPr lang="en-US" altLang="zh-CN" sz="1400" dirty="0"/>
          </a:p>
          <a:p>
            <a:pPr algn="ctr"/>
            <a:r>
              <a:rPr lang="zh-CN" altLang="en-US" sz="1400" dirty="0"/>
              <a:t>送检肿瘤组织</a:t>
            </a:r>
            <a:r>
              <a:rPr lang="en-US" altLang="zh-CN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+</a:t>
            </a: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</a:rPr>
              <a:t>癌旁组织</a:t>
            </a:r>
            <a:r>
              <a:rPr lang="en-US" altLang="zh-CN" sz="1400" dirty="0"/>
              <a:t>+</a:t>
            </a:r>
            <a:r>
              <a:rPr lang="zh-CN" altLang="en-US" sz="1400" dirty="0"/>
              <a:t>切缘组织</a:t>
            </a:r>
            <a:r>
              <a:rPr lang="en-US" altLang="zh-CN" sz="1400" dirty="0"/>
              <a:t>+</a:t>
            </a:r>
            <a:r>
              <a:rPr lang="zh-CN" altLang="en-US" sz="1400" dirty="0"/>
              <a:t>白细胞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953511-7820-4228-BB31-05A68C2067B7}"/>
              </a:ext>
            </a:extLst>
          </p:cNvPr>
          <p:cNvSpPr/>
          <p:nvPr/>
        </p:nvSpPr>
        <p:spPr>
          <a:xfrm>
            <a:off x="7025620" y="847090"/>
            <a:ext cx="2485724" cy="9819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第二批</a:t>
            </a:r>
            <a:endParaRPr lang="en-US" altLang="zh-CN" sz="1400" dirty="0"/>
          </a:p>
          <a:p>
            <a:pPr algn="ctr"/>
            <a:r>
              <a:rPr lang="zh-CN" altLang="en-US" sz="1400" dirty="0"/>
              <a:t>共</a:t>
            </a:r>
            <a:r>
              <a:rPr lang="en-US" altLang="zh-CN" sz="1400" dirty="0"/>
              <a:t>15</a:t>
            </a:r>
            <a:r>
              <a:rPr lang="zh-CN" altLang="en-US" sz="1400" dirty="0"/>
              <a:t>位患者</a:t>
            </a:r>
            <a:endParaRPr lang="en-US" altLang="zh-CN" sz="1400" dirty="0"/>
          </a:p>
          <a:p>
            <a:pPr algn="ctr"/>
            <a:r>
              <a:rPr lang="zh-CN" altLang="en-US" sz="1400" dirty="0"/>
              <a:t>送检肿瘤组织</a:t>
            </a:r>
            <a:r>
              <a:rPr lang="en-US" altLang="zh-CN" sz="1400" dirty="0"/>
              <a:t>+</a:t>
            </a:r>
            <a:r>
              <a:rPr lang="zh-CN" altLang="en-US" sz="1400" dirty="0"/>
              <a:t>切缘组织</a:t>
            </a:r>
            <a:r>
              <a:rPr lang="en-US" altLang="zh-CN" sz="1400" dirty="0"/>
              <a:t>+</a:t>
            </a:r>
            <a:r>
              <a:rPr lang="zh-CN" altLang="en-US" sz="1400" dirty="0"/>
              <a:t>白细胞</a:t>
            </a:r>
            <a:endParaRPr lang="en-US" altLang="zh-CN" sz="1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AACB26-D642-4899-BE36-EC3378398F14}"/>
              </a:ext>
            </a:extLst>
          </p:cNvPr>
          <p:cNvSpPr/>
          <p:nvPr/>
        </p:nvSpPr>
        <p:spPr>
          <a:xfrm>
            <a:off x="9586030" y="847092"/>
            <a:ext cx="2485724" cy="981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第三批</a:t>
            </a:r>
            <a:endParaRPr lang="en-US" altLang="zh-CN" sz="1400" dirty="0"/>
          </a:p>
          <a:p>
            <a:pPr algn="ctr"/>
            <a:r>
              <a:rPr lang="zh-CN" altLang="en-US" sz="1400" dirty="0"/>
              <a:t>共</a:t>
            </a:r>
            <a:r>
              <a:rPr lang="en-US" altLang="zh-CN" sz="1400" dirty="0"/>
              <a:t>21</a:t>
            </a:r>
            <a:r>
              <a:rPr lang="zh-CN" altLang="en-US" sz="1400" dirty="0"/>
              <a:t>位患者</a:t>
            </a:r>
            <a:endParaRPr lang="en-US" altLang="zh-CN" sz="1400" dirty="0"/>
          </a:p>
          <a:p>
            <a:pPr algn="ctr"/>
            <a:r>
              <a:rPr lang="zh-CN" altLang="en-US" sz="1400" dirty="0"/>
              <a:t>送检肿瘤组织</a:t>
            </a:r>
            <a:r>
              <a:rPr lang="en-US" altLang="zh-CN" sz="1400" dirty="0"/>
              <a:t>+</a:t>
            </a:r>
            <a:r>
              <a:rPr lang="zh-CN" altLang="en-US" sz="1400" dirty="0"/>
              <a:t>切缘组织</a:t>
            </a:r>
            <a:r>
              <a:rPr lang="en-US" altLang="zh-CN" sz="1400" dirty="0"/>
              <a:t>+</a:t>
            </a:r>
            <a:r>
              <a:rPr lang="zh-CN" altLang="en-US" sz="1400" dirty="0"/>
              <a:t>白细胞</a:t>
            </a: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F82798BA-1FC1-4DBC-AEC3-E38DE66AC961}"/>
              </a:ext>
            </a:extLst>
          </p:cNvPr>
          <p:cNvCxnSpPr>
            <a:cxnSpLocks/>
            <a:stCxn id="4" idx="2"/>
            <a:endCxn id="29" idx="0"/>
          </p:cNvCxnSpPr>
          <p:nvPr/>
        </p:nvCxnSpPr>
        <p:spPr>
          <a:xfrm rot="16200000" flipH="1">
            <a:off x="6798666" y="738477"/>
            <a:ext cx="379223" cy="2560410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4CCCF968-A4E0-453E-8770-2FDD75C652C8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rot="5400000">
            <a:off x="9359075" y="738477"/>
            <a:ext cx="379224" cy="2560410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E45C1C1-E9C6-4A63-AEFA-42FE9C653C89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8268482" y="3057892"/>
            <a:ext cx="1577648" cy="72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480FFFF2-7CDC-45D7-8304-D36ABDD43AA2}"/>
              </a:ext>
            </a:extLst>
          </p:cNvPr>
          <p:cNvSpPr/>
          <p:nvPr/>
        </p:nvSpPr>
        <p:spPr>
          <a:xfrm>
            <a:off x="9846130" y="2620413"/>
            <a:ext cx="2225624" cy="8749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/>
              <a:t>剔除第一批次</a:t>
            </a:r>
            <a:r>
              <a:rPr lang="en-US" altLang="zh-CN" sz="1100" dirty="0"/>
              <a:t>6</a:t>
            </a:r>
            <a:r>
              <a:rPr lang="zh-CN" altLang="en-US" sz="1100" dirty="0"/>
              <a:t>例切缘样本</a:t>
            </a:r>
            <a:endParaRPr lang="en-US" altLang="zh-CN" sz="1100" dirty="0"/>
          </a:p>
          <a:p>
            <a:r>
              <a:rPr lang="zh-CN" altLang="en-US" sz="1100" dirty="0"/>
              <a:t>剔除第二批次</a:t>
            </a:r>
            <a:r>
              <a:rPr lang="en-US" altLang="zh-CN" sz="1100" dirty="0"/>
              <a:t>3</a:t>
            </a:r>
            <a:r>
              <a:rPr lang="zh-CN" altLang="en-US" sz="1100" dirty="0"/>
              <a:t>例提取质控不合格患者</a:t>
            </a:r>
            <a:endParaRPr lang="en-US" altLang="zh-CN" sz="1100" dirty="0"/>
          </a:p>
          <a:p>
            <a:r>
              <a:rPr lang="zh-CN" altLang="en-US" sz="1100" dirty="0"/>
              <a:t>剔除第二批次</a:t>
            </a:r>
            <a:r>
              <a:rPr lang="en-US" altLang="zh-CN" sz="1100" dirty="0"/>
              <a:t>5</a:t>
            </a:r>
            <a:r>
              <a:rPr lang="zh-CN" altLang="en-US" sz="1100" dirty="0"/>
              <a:t>例补测不合格患者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CF1A1D3-AD44-4BAB-AE9B-4D8267067741}"/>
              </a:ext>
            </a:extLst>
          </p:cNvPr>
          <p:cNvSpPr/>
          <p:nvPr/>
        </p:nvSpPr>
        <p:spPr>
          <a:xfrm>
            <a:off x="5995337" y="3564911"/>
            <a:ext cx="1942866" cy="796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对照组</a:t>
            </a:r>
            <a:endParaRPr lang="en-US" altLang="zh-CN" sz="1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BDE4903-162F-4779-B11C-9728DDB44177}"/>
              </a:ext>
            </a:extLst>
          </p:cNvPr>
          <p:cNvSpPr/>
          <p:nvPr/>
        </p:nvSpPr>
        <p:spPr>
          <a:xfrm>
            <a:off x="8670396" y="3564911"/>
            <a:ext cx="1942866" cy="796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实验组</a:t>
            </a:r>
            <a:endParaRPr lang="en-US" altLang="zh-CN" sz="1400" dirty="0"/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13107820-19FD-4E41-BBEC-35E2237B383D}"/>
              </a:ext>
            </a:extLst>
          </p:cNvPr>
          <p:cNvCxnSpPr>
            <a:cxnSpLocks/>
            <a:stCxn id="29" idx="2"/>
            <a:endCxn id="26" idx="0"/>
          </p:cNvCxnSpPr>
          <p:nvPr/>
        </p:nvCxnSpPr>
        <p:spPr>
          <a:xfrm rot="5400000">
            <a:off x="7110608" y="2407036"/>
            <a:ext cx="1014037" cy="1301712"/>
          </a:xfrm>
          <a:prstGeom prst="bentConnector3">
            <a:avLst>
              <a:gd name="adj1" fmla="val 6303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8F2BAAD3-9FCD-4B9D-94CF-7D28873EDD54}"/>
              </a:ext>
            </a:extLst>
          </p:cNvPr>
          <p:cNvCxnSpPr>
            <a:cxnSpLocks/>
            <a:stCxn id="5" idx="2"/>
            <a:endCxn id="27" idx="0"/>
          </p:cNvCxnSpPr>
          <p:nvPr/>
        </p:nvCxnSpPr>
        <p:spPr>
          <a:xfrm rot="16200000" flipH="1">
            <a:off x="8087235" y="2010316"/>
            <a:ext cx="1735841" cy="1373347"/>
          </a:xfrm>
          <a:prstGeom prst="bentConnector3">
            <a:avLst>
              <a:gd name="adj1" fmla="val 784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132DBE0-340B-49D7-B9E6-89404D5E06C2}"/>
              </a:ext>
            </a:extLst>
          </p:cNvPr>
          <p:cNvSpPr/>
          <p:nvPr/>
        </p:nvSpPr>
        <p:spPr>
          <a:xfrm>
            <a:off x="5286061" y="5375014"/>
            <a:ext cx="1464385" cy="79606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分组突变特征比较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D40D27A-CE53-44E4-A067-77183492197F}"/>
              </a:ext>
            </a:extLst>
          </p:cNvPr>
          <p:cNvSpPr/>
          <p:nvPr/>
        </p:nvSpPr>
        <p:spPr>
          <a:xfrm>
            <a:off x="7482639" y="5375014"/>
            <a:ext cx="1464385" cy="79606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分组突变基因比较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14EA7C4-1D9A-4298-AD9F-47141F42A59E}"/>
              </a:ext>
            </a:extLst>
          </p:cNvPr>
          <p:cNvSpPr/>
          <p:nvPr/>
        </p:nvSpPr>
        <p:spPr>
          <a:xfrm>
            <a:off x="9679217" y="5375014"/>
            <a:ext cx="1464385" cy="79606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分组突变富集通路</a:t>
            </a:r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C8122ABE-F12D-4A94-A12E-27192F714363}"/>
              </a:ext>
            </a:extLst>
          </p:cNvPr>
          <p:cNvCxnSpPr>
            <a:cxnSpLocks/>
            <a:stCxn id="26" idx="2"/>
            <a:endCxn id="36" idx="0"/>
          </p:cNvCxnSpPr>
          <p:nvPr/>
        </p:nvCxnSpPr>
        <p:spPr>
          <a:xfrm rot="16200000" flipH="1">
            <a:off x="7083783" y="4243964"/>
            <a:ext cx="1014037" cy="124806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66A252CD-6B2C-4282-87A4-BF0B6AEF871A}"/>
              </a:ext>
            </a:extLst>
          </p:cNvPr>
          <p:cNvCxnSpPr>
            <a:cxnSpLocks/>
            <a:stCxn id="27" idx="2"/>
            <a:endCxn id="36" idx="0"/>
          </p:cNvCxnSpPr>
          <p:nvPr/>
        </p:nvCxnSpPr>
        <p:spPr>
          <a:xfrm rot="5400000">
            <a:off x="8421313" y="4154497"/>
            <a:ext cx="1014037" cy="142699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EDBC7454-5709-44BC-A638-BBFE9A0FC048}"/>
              </a:ext>
            </a:extLst>
          </p:cNvPr>
          <p:cNvCxnSpPr>
            <a:cxnSpLocks/>
            <a:stCxn id="26" idx="2"/>
            <a:endCxn id="35" idx="0"/>
          </p:cNvCxnSpPr>
          <p:nvPr/>
        </p:nvCxnSpPr>
        <p:spPr>
          <a:xfrm rot="5400000">
            <a:off x="5985494" y="4393737"/>
            <a:ext cx="1014037" cy="948516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422F5C9D-5F6C-4AB2-9DD4-90D88FF5768D}"/>
              </a:ext>
            </a:extLst>
          </p:cNvPr>
          <p:cNvCxnSpPr>
            <a:cxnSpLocks/>
            <a:stCxn id="27" idx="2"/>
            <a:endCxn id="37" idx="0"/>
          </p:cNvCxnSpPr>
          <p:nvPr/>
        </p:nvCxnSpPr>
        <p:spPr>
          <a:xfrm rot="16200000" flipH="1">
            <a:off x="9519601" y="4483204"/>
            <a:ext cx="1014037" cy="76958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11BF4ACC-E3FF-45F2-95DE-16BCD19C8BEC}"/>
              </a:ext>
            </a:extLst>
          </p:cNvPr>
          <p:cNvSpPr/>
          <p:nvPr/>
        </p:nvSpPr>
        <p:spPr>
          <a:xfrm>
            <a:off x="6197002" y="2208294"/>
            <a:ext cx="4142960" cy="342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进行</a:t>
            </a:r>
            <a:r>
              <a:rPr lang="en-US" altLang="zh-CN" sz="1400" dirty="0"/>
              <a:t>WES</a:t>
            </a:r>
            <a:r>
              <a:rPr lang="zh-CN" altLang="en-US" sz="1400" dirty="0"/>
              <a:t>检测，组织深度</a:t>
            </a:r>
            <a:r>
              <a:rPr lang="en-US" altLang="zh-CN" sz="1400" dirty="0"/>
              <a:t>150X</a:t>
            </a:r>
            <a:r>
              <a:rPr lang="zh-CN" altLang="en-US" sz="1400" dirty="0"/>
              <a:t>，白细胞深度</a:t>
            </a:r>
            <a:r>
              <a:rPr lang="en-US" altLang="zh-CN" sz="1400" dirty="0"/>
              <a:t>100X</a:t>
            </a:r>
            <a:endParaRPr lang="zh-CN" altLang="en-US" sz="1400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69D84FB-18FC-4D9A-9B60-12E1B3B28E96}"/>
              </a:ext>
            </a:extLst>
          </p:cNvPr>
          <p:cNvSpPr txBox="1"/>
          <p:nvPr/>
        </p:nvSpPr>
        <p:spPr>
          <a:xfrm>
            <a:off x="721005" y="1829069"/>
            <a:ext cx="445881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总共接收</a:t>
            </a:r>
            <a:r>
              <a:rPr lang="en-US" altLang="zh-CN" dirty="0"/>
              <a:t>42</a:t>
            </a:r>
            <a:r>
              <a:rPr lang="zh-CN" altLang="en-US" dirty="0"/>
              <a:t>例患者样本，去除第一批</a:t>
            </a:r>
            <a:r>
              <a:rPr lang="en-US" altLang="zh-CN" dirty="0"/>
              <a:t>6</a:t>
            </a:r>
            <a:r>
              <a:rPr lang="zh-CN" altLang="en-US" dirty="0"/>
              <a:t>例患者切缘样本，去除第二批</a:t>
            </a:r>
            <a:r>
              <a:rPr lang="en-US" altLang="zh-CN" dirty="0"/>
              <a:t>3</a:t>
            </a:r>
            <a:r>
              <a:rPr lang="zh-CN" altLang="en-US" dirty="0"/>
              <a:t>例提取不合格患者，第二批</a:t>
            </a:r>
            <a:r>
              <a:rPr lang="en-US" altLang="zh-CN" dirty="0"/>
              <a:t>5</a:t>
            </a:r>
            <a:r>
              <a:rPr lang="zh-CN" altLang="en-US" dirty="0"/>
              <a:t>例测序不合格（补测后），共</a:t>
            </a:r>
            <a:r>
              <a:rPr lang="en-US" altLang="zh-CN" dirty="0"/>
              <a:t>34</a:t>
            </a:r>
            <a:r>
              <a:rPr lang="zh-CN" altLang="en-US" dirty="0"/>
              <a:t>位患者的</a:t>
            </a:r>
            <a:r>
              <a:rPr lang="en-US" altLang="zh-CN" dirty="0"/>
              <a:t>34</a:t>
            </a:r>
            <a:r>
              <a:rPr lang="zh-CN" altLang="en-US" dirty="0"/>
              <a:t>例肿瘤样本和</a:t>
            </a:r>
            <a:r>
              <a:rPr lang="en-US" altLang="zh-CN" dirty="0"/>
              <a:t>34</a:t>
            </a:r>
            <a:r>
              <a:rPr lang="zh-CN" altLang="en-US" dirty="0"/>
              <a:t>例切缘样本测序结果可用。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累计检测组织</a:t>
            </a:r>
            <a:r>
              <a:rPr lang="en-US" altLang="zh-CN" dirty="0"/>
              <a:t>84</a:t>
            </a:r>
            <a:r>
              <a:rPr lang="zh-CN" altLang="en-US" dirty="0"/>
              <a:t>例，白细胞</a:t>
            </a:r>
            <a:r>
              <a:rPr lang="en-US" altLang="zh-CN" dirty="0"/>
              <a:t>39</a:t>
            </a:r>
            <a:r>
              <a:rPr lang="zh-CN" altLang="en-US" dirty="0"/>
              <a:t>例。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组织的中位平均测序深度为</a:t>
            </a:r>
            <a:r>
              <a:rPr lang="en-US" altLang="zh-CN" dirty="0"/>
              <a:t>144.97</a:t>
            </a:r>
            <a:r>
              <a:rPr lang="zh-CN" altLang="en-US" dirty="0"/>
              <a:t>（</a:t>
            </a:r>
            <a:r>
              <a:rPr lang="en-US" altLang="zh-CN" dirty="0"/>
              <a:t>78.99~295.79</a:t>
            </a:r>
            <a:r>
              <a:rPr lang="zh-CN" altLang="en-US" dirty="0"/>
              <a:t>）；白细胞中位平均测序深度为</a:t>
            </a:r>
            <a:r>
              <a:rPr lang="en-US" altLang="zh-CN" dirty="0"/>
              <a:t>102.29</a:t>
            </a:r>
            <a:r>
              <a:rPr lang="zh-CN" altLang="en-US" dirty="0"/>
              <a:t>（</a:t>
            </a:r>
            <a:r>
              <a:rPr lang="en-US" altLang="zh-CN" dirty="0"/>
              <a:t>39.88~134.78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64739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94939C-A018-4A4A-A3A4-1B395492D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临床信息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661D92-D0AD-47C0-96D1-D5387196A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</a:t>
            </a:fld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2D9EB19-D79F-462C-A7DB-B80BDD88C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354210"/>
              </p:ext>
            </p:extLst>
          </p:nvPr>
        </p:nvGraphicFramePr>
        <p:xfrm>
          <a:off x="1074420" y="1220470"/>
          <a:ext cx="6755130" cy="5029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859">
                  <a:extLst>
                    <a:ext uri="{9D8B030D-6E8A-4147-A177-3AD203B41FA5}">
                      <a16:colId xmlns:a16="http://schemas.microsoft.com/office/drawing/2014/main" val="3662587487"/>
                    </a:ext>
                  </a:extLst>
                </a:gridCol>
                <a:gridCol w="2653392">
                  <a:extLst>
                    <a:ext uri="{9D8B030D-6E8A-4147-A177-3AD203B41FA5}">
                      <a16:colId xmlns:a16="http://schemas.microsoft.com/office/drawing/2014/main" val="1077763639"/>
                    </a:ext>
                  </a:extLst>
                </a:gridCol>
                <a:gridCol w="2130879">
                  <a:extLst>
                    <a:ext uri="{9D8B030D-6E8A-4147-A177-3AD203B41FA5}">
                      <a16:colId xmlns:a16="http://schemas.microsoft.com/office/drawing/2014/main" val="1610148153"/>
                    </a:ext>
                  </a:extLst>
                </a:gridCol>
              </a:tblGrid>
              <a:tr h="1872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Age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0815"/>
                  </a:ext>
                </a:extLst>
              </a:tr>
              <a:tr h="1947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Median(years)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effectLst/>
                        </a:rPr>
                        <a:t>64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286656"/>
                  </a:ext>
                </a:extLst>
              </a:tr>
              <a:tr h="2005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Sex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317437"/>
                  </a:ext>
                </a:extLst>
              </a:tr>
              <a:tr h="1947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Male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>
                          <a:effectLst/>
                        </a:rPr>
                        <a:t>14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>
                          <a:effectLst/>
                        </a:rPr>
                        <a:t>41.18%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917961"/>
                  </a:ext>
                </a:extLst>
              </a:tr>
              <a:tr h="1947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Female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effectLst/>
                        </a:rPr>
                        <a:t>20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>
                          <a:effectLst/>
                        </a:rPr>
                        <a:t>58.82%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647708"/>
                  </a:ext>
                </a:extLst>
              </a:tr>
              <a:tr h="2005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Smoking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982253"/>
                  </a:ext>
                </a:extLst>
              </a:tr>
              <a:tr h="1947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>
                          <a:effectLst/>
                        </a:rPr>
                        <a:t>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>
                          <a:effectLst/>
                        </a:rPr>
                        <a:t>17.65%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00052"/>
                  </a:ext>
                </a:extLst>
              </a:tr>
              <a:tr h="1947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>
                          <a:effectLst/>
                        </a:rPr>
                        <a:t>28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effectLst/>
                        </a:rPr>
                        <a:t>82.35%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3425"/>
                  </a:ext>
                </a:extLst>
              </a:tr>
              <a:tr h="2005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MPS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888782"/>
                  </a:ext>
                </a:extLst>
              </a:tr>
              <a:tr h="19471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/>
                        <a:t>＞</a:t>
                      </a:r>
                      <a:r>
                        <a:rPr lang="en-US" altLang="zh-CN" sz="1600" dirty="0"/>
                        <a:t>5%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37.5%</a:t>
                      </a:r>
                      <a:endParaRPr lang="en-US" altLang="zh-CN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314721"/>
                  </a:ext>
                </a:extLst>
              </a:tr>
              <a:tr h="19471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/>
                        <a:t>≤</a:t>
                      </a:r>
                      <a:r>
                        <a:rPr lang="en-US" altLang="zh-CN" sz="1600" dirty="0"/>
                        <a:t> 5%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62.5%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682876"/>
                  </a:ext>
                </a:extLst>
              </a:tr>
              <a:tr h="1947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Adherence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en-US" altLang="zh-CN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894780"/>
                  </a:ext>
                </a:extLst>
              </a:tr>
              <a:tr h="19471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adherence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lang="en-US" altLang="zh-CN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92130"/>
                  </a:ext>
                </a:extLst>
              </a:tr>
              <a:tr h="19471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nonadherence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011296"/>
                  </a:ext>
                </a:extLst>
              </a:tr>
              <a:tr h="1947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Solid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en-US" altLang="zh-CN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082759"/>
                  </a:ext>
                </a:extLst>
              </a:tr>
              <a:tr h="1947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solid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lang="en-US" altLang="zh-CN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106041"/>
                  </a:ext>
                </a:extLst>
              </a:tr>
              <a:tr h="1947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nonsolid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541861"/>
                  </a:ext>
                </a:extLst>
              </a:tr>
              <a:tr h="1947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grade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en-US" altLang="zh-CN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851286"/>
                  </a:ext>
                </a:extLst>
              </a:tr>
              <a:tr h="19471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/>
                        <a:t>＞</a:t>
                      </a:r>
                      <a:r>
                        <a:rPr lang="en-US" altLang="zh-CN" sz="1600" dirty="0"/>
                        <a:t>15%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38.2%</a:t>
                      </a:r>
                      <a:endParaRPr lang="en-US" altLang="zh-CN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4308"/>
                  </a:ext>
                </a:extLst>
              </a:tr>
              <a:tr h="19471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/>
                        <a:t>≤</a:t>
                      </a:r>
                      <a:r>
                        <a:rPr lang="en-US" altLang="zh-CN" sz="1600" dirty="0"/>
                        <a:t>15%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61.8%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6005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BB0B66AA-23CF-4FA0-AACD-2E936F679372}"/>
              </a:ext>
            </a:extLst>
          </p:cNvPr>
          <p:cNvSpPr txBox="1"/>
          <p:nvPr/>
        </p:nvSpPr>
        <p:spPr>
          <a:xfrm>
            <a:off x="7979562" y="5689137"/>
            <a:ext cx="304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Total Number =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705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0A0A2-4372-4F61-9ED5-15B58310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突变检出数量与肿瘤突变负荷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8BFABF8-9622-421D-AF73-0EE563DA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4AAC472A-99DE-4260-ADC1-3DB0B0B24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9" y="2013807"/>
            <a:ext cx="2428361" cy="23072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94FF9C2-DF28-4FC2-B192-7A2B08081ACC}"/>
              </a:ext>
            </a:extLst>
          </p:cNvPr>
          <p:cNvSpPr txBox="1"/>
          <p:nvPr/>
        </p:nvSpPr>
        <p:spPr>
          <a:xfrm>
            <a:off x="7642318" y="1072832"/>
            <a:ext cx="4119880" cy="490134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第一批样本的</a:t>
            </a:r>
            <a:r>
              <a:rPr lang="en-US" altLang="zh-CN" sz="1400" dirty="0"/>
              <a:t>6</a:t>
            </a:r>
            <a:r>
              <a:rPr lang="zh-CN" altLang="en-US" sz="1400" dirty="0"/>
              <a:t>例患者，癌旁的平均突变数量为</a:t>
            </a:r>
            <a:r>
              <a:rPr lang="en-US" altLang="zh-CN" sz="1400" dirty="0"/>
              <a:t>40</a:t>
            </a:r>
            <a:r>
              <a:rPr lang="zh-CN" altLang="en-US" sz="1400" dirty="0"/>
              <a:t>个，其他样本的癌旁平均突变个数为</a:t>
            </a:r>
            <a:r>
              <a:rPr lang="en-US" altLang="zh-CN" sz="1400" dirty="0"/>
              <a:t>9.25</a:t>
            </a:r>
            <a:r>
              <a:rPr lang="zh-CN" altLang="en-US" sz="1400" dirty="0"/>
              <a:t>。客户反映可能存在未换刀片的情况。故剔除第一批样本的癌旁结果。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最终分析，实验组的肿瘤组织平均突变个数</a:t>
            </a:r>
            <a:r>
              <a:rPr lang="en-US" altLang="zh-CN" sz="1400" dirty="0"/>
              <a:t>69.86</a:t>
            </a:r>
            <a:r>
              <a:rPr lang="zh-CN" altLang="en-US" sz="1400" dirty="0"/>
              <a:t>，实验组的癌旁组织平均突变个数</a:t>
            </a:r>
            <a:r>
              <a:rPr lang="en-US" altLang="zh-CN" sz="1400" dirty="0"/>
              <a:t>9.18</a:t>
            </a:r>
            <a:r>
              <a:rPr lang="zh-CN" altLang="en-US" sz="1400" dirty="0"/>
              <a:t>；对照组的肿瘤组织</a:t>
            </a:r>
            <a:r>
              <a:rPr lang="en-US" altLang="zh-CN" sz="1400" dirty="0"/>
              <a:t>48.15</a:t>
            </a:r>
            <a:r>
              <a:rPr lang="zh-CN" altLang="en-US" sz="1400" dirty="0"/>
              <a:t>，癌旁</a:t>
            </a:r>
            <a:r>
              <a:rPr lang="en-US" altLang="zh-CN" sz="1400" dirty="0"/>
              <a:t>9.29</a:t>
            </a:r>
            <a:r>
              <a:rPr lang="zh-CN" altLang="en-US" sz="1400" dirty="0"/>
              <a:t>。</a:t>
            </a:r>
            <a:r>
              <a:rPr lang="zh-CN" altLang="en-US" sz="1400" dirty="0">
                <a:solidFill>
                  <a:srgbClr val="C00000"/>
                </a:solidFill>
              </a:rPr>
              <a:t>通过秩和检验，实验组的肿瘤突变个数与对照组无显著差异；实验组的癌旁突变个数与对照组无显著差异。</a:t>
            </a:r>
            <a:endParaRPr lang="en-US" altLang="zh-CN" sz="14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肿瘤突变负荷结果：对照组癌旁组织中位</a:t>
            </a:r>
            <a:r>
              <a:rPr lang="en-US" altLang="zh-CN" sz="1400" dirty="0"/>
              <a:t>TMB</a:t>
            </a:r>
            <a:r>
              <a:rPr lang="zh-CN" altLang="en-US" sz="1400" dirty="0"/>
              <a:t>为</a:t>
            </a:r>
            <a:r>
              <a:rPr lang="en-US" altLang="zh-CN" sz="1400" dirty="0"/>
              <a:t>0.31</a:t>
            </a:r>
            <a:r>
              <a:rPr lang="zh-CN" altLang="en-US" sz="1400" dirty="0"/>
              <a:t>（</a:t>
            </a:r>
            <a:r>
              <a:rPr lang="en-US" altLang="zh-CN" sz="1400" dirty="0"/>
              <a:t>0.09~1.25</a:t>
            </a:r>
            <a:r>
              <a:rPr lang="zh-CN" altLang="en-US" sz="1400" dirty="0"/>
              <a:t>），对照组肿瘤中位</a:t>
            </a:r>
            <a:r>
              <a:rPr lang="en-US" altLang="zh-CN" sz="1400" dirty="0"/>
              <a:t>TMB</a:t>
            </a:r>
            <a:r>
              <a:rPr lang="zh-CN" altLang="en-US" sz="1400" dirty="0"/>
              <a:t>为</a:t>
            </a:r>
            <a:r>
              <a:rPr lang="en-US" altLang="zh-CN" sz="1400" dirty="0"/>
              <a:t>0.89</a:t>
            </a:r>
            <a:r>
              <a:rPr lang="zh-CN" altLang="en-US" sz="1400" dirty="0"/>
              <a:t>（</a:t>
            </a:r>
            <a:r>
              <a:rPr lang="en-US" altLang="zh-CN" sz="1400" dirty="0"/>
              <a:t>0.28~11.41</a:t>
            </a:r>
            <a:r>
              <a:rPr lang="zh-CN" altLang="en-US" sz="1400" dirty="0"/>
              <a:t>）；实验组癌旁组织中位</a:t>
            </a:r>
            <a:r>
              <a:rPr lang="en-US" altLang="zh-CN" sz="1400" dirty="0"/>
              <a:t>TMB</a:t>
            </a:r>
            <a:r>
              <a:rPr lang="zh-CN" altLang="en-US" sz="1400" dirty="0"/>
              <a:t>为</a:t>
            </a:r>
            <a:r>
              <a:rPr lang="en-US" altLang="zh-CN" sz="1400" dirty="0"/>
              <a:t>0.295</a:t>
            </a:r>
            <a:r>
              <a:rPr lang="zh-CN" altLang="en-US" sz="1400" dirty="0"/>
              <a:t>（</a:t>
            </a:r>
            <a:r>
              <a:rPr lang="en-US" altLang="zh-CN" sz="1400" dirty="0"/>
              <a:t>0.12~1.65</a:t>
            </a:r>
            <a:r>
              <a:rPr lang="zh-CN" altLang="en-US" sz="1400" dirty="0"/>
              <a:t>），实验组肿瘤组织中位</a:t>
            </a:r>
            <a:r>
              <a:rPr lang="en-US" altLang="zh-CN" sz="1400" dirty="0"/>
              <a:t>TMB</a:t>
            </a:r>
            <a:r>
              <a:rPr lang="zh-CN" altLang="en-US" sz="1400" dirty="0"/>
              <a:t>为</a:t>
            </a:r>
            <a:r>
              <a:rPr lang="en-US" altLang="zh-CN" sz="1400" dirty="0"/>
              <a:t>1.07</a:t>
            </a:r>
            <a:r>
              <a:rPr lang="zh-CN" altLang="en-US" sz="1400" dirty="0"/>
              <a:t>（</a:t>
            </a:r>
            <a:r>
              <a:rPr lang="en-US" altLang="zh-CN" sz="1400" dirty="0"/>
              <a:t>0.28~9.3</a:t>
            </a:r>
            <a:r>
              <a:rPr lang="zh-CN" altLang="en-US" sz="1400" dirty="0"/>
              <a:t>）略高于对照组。</a:t>
            </a:r>
          </a:p>
        </p:txBody>
      </p:sp>
      <p:pic>
        <p:nvPicPr>
          <p:cNvPr id="10" name="图片 9" descr="图表, 图示&#10;&#10;描述已自动生成">
            <a:extLst>
              <a:ext uri="{FF2B5EF4-FFF2-40B4-BE49-F238E27FC236}">
                <a16:creationId xmlns:a16="http://schemas.microsoft.com/office/drawing/2014/main" id="{D5E1570F-A575-467A-84FE-080D4FA2A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718" y="1478085"/>
            <a:ext cx="4559722" cy="43322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F4543C7-CEE6-4125-883C-7E72CA84E3B1}"/>
              </a:ext>
            </a:extLst>
          </p:cNvPr>
          <p:cNvSpPr txBox="1"/>
          <p:nvPr/>
        </p:nvSpPr>
        <p:spPr>
          <a:xfrm>
            <a:off x="612440" y="4517306"/>
            <a:ext cx="172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未去除第一批癌旁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000123-9DDE-4CAC-9B05-00AF56628983}"/>
              </a:ext>
            </a:extLst>
          </p:cNvPr>
          <p:cNvSpPr txBox="1"/>
          <p:nvPr/>
        </p:nvSpPr>
        <p:spPr>
          <a:xfrm>
            <a:off x="4676440" y="5964108"/>
            <a:ext cx="172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去除第一批癌旁</a:t>
            </a:r>
          </a:p>
        </p:txBody>
      </p:sp>
    </p:spTree>
    <p:extLst>
      <p:ext uri="{BB962C8B-B14F-4D97-AF65-F5344CB8AC3E}">
        <p14:creationId xmlns:p14="http://schemas.microsoft.com/office/powerpoint/2010/main" val="2428414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72068-A505-4CC9-B512-8D8215E51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实验组与对照组的肿瘤和癌旁突变的一致性都不高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B01397-D758-493F-8716-0832BA50D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637DE5-671B-4B1B-A9B6-2307059B14E1}"/>
              </a:ext>
            </a:extLst>
          </p:cNvPr>
          <p:cNvSpPr txBox="1"/>
          <p:nvPr/>
        </p:nvSpPr>
        <p:spPr>
          <a:xfrm>
            <a:off x="422448" y="4992608"/>
            <a:ext cx="11469744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对照组共纳入</a:t>
            </a:r>
            <a:r>
              <a:rPr lang="en-US" altLang="zh-CN" dirty="0"/>
              <a:t>17</a:t>
            </a:r>
            <a:r>
              <a:rPr lang="zh-CN" altLang="en-US" dirty="0"/>
              <a:t>位患者（不纳入第一批次），总突变数目</a:t>
            </a:r>
            <a:r>
              <a:rPr lang="en-US" altLang="zh-CN" dirty="0"/>
              <a:t>829</a:t>
            </a:r>
            <a:r>
              <a:rPr lang="zh-CN" altLang="en-US" dirty="0"/>
              <a:t>，一致突变数目</a:t>
            </a:r>
            <a:r>
              <a:rPr lang="en-US" altLang="zh-CN" dirty="0"/>
              <a:t>14</a:t>
            </a:r>
            <a:r>
              <a:rPr lang="zh-CN" altLang="en-US" dirty="0"/>
              <a:t>，一致数目占全部突变的</a:t>
            </a:r>
            <a:r>
              <a:rPr lang="en-US" altLang="zh-CN" dirty="0"/>
              <a:t>1.7%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实验组共纳入</a:t>
            </a:r>
            <a:r>
              <a:rPr lang="en-US" altLang="zh-CN" dirty="0"/>
              <a:t>11</a:t>
            </a:r>
            <a:r>
              <a:rPr lang="zh-CN" altLang="en-US" dirty="0"/>
              <a:t>位患者（不纳入第一批次），总突变数目</a:t>
            </a:r>
            <a:r>
              <a:rPr lang="en-US" altLang="zh-CN" dirty="0"/>
              <a:t>623</a:t>
            </a:r>
            <a:r>
              <a:rPr lang="zh-CN" altLang="en-US" dirty="0"/>
              <a:t>，一致突变数目</a:t>
            </a:r>
            <a:r>
              <a:rPr lang="en-US" altLang="zh-CN" dirty="0"/>
              <a:t>4</a:t>
            </a:r>
            <a:r>
              <a:rPr lang="zh-CN" altLang="en-US" dirty="0"/>
              <a:t>，一致数目占全部突变的</a:t>
            </a:r>
            <a:r>
              <a:rPr lang="en-US" altLang="zh-CN" dirty="0"/>
              <a:t>0.6%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经</a:t>
            </a:r>
            <a:r>
              <a:rPr lang="en-US" altLang="zh-CN" dirty="0"/>
              <a:t>fisher exact</a:t>
            </a:r>
            <a:r>
              <a:rPr lang="zh-CN" altLang="en-US" dirty="0"/>
              <a:t>，</a:t>
            </a:r>
            <a:r>
              <a:rPr lang="en-US" altLang="zh-CN" dirty="0"/>
              <a:t>p=0.094</a:t>
            </a:r>
            <a:r>
              <a:rPr lang="zh-CN" altLang="en-US" dirty="0"/>
              <a:t>，无显著性。</a:t>
            </a:r>
            <a:endParaRPr lang="en-US" altLang="zh-CN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1D8C68D-E278-499D-A027-6C7E8F39BA81}"/>
              </a:ext>
            </a:extLst>
          </p:cNvPr>
          <p:cNvGrpSpPr/>
          <p:nvPr/>
        </p:nvGrpSpPr>
        <p:grpSpPr>
          <a:xfrm>
            <a:off x="1846351" y="1830709"/>
            <a:ext cx="3794912" cy="2635514"/>
            <a:chOff x="1511527" y="1580767"/>
            <a:chExt cx="3794912" cy="2635514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C548616-188F-4CEE-B73A-CF7542139B05}"/>
                </a:ext>
              </a:extLst>
            </p:cNvPr>
            <p:cNvSpPr/>
            <p:nvPr/>
          </p:nvSpPr>
          <p:spPr>
            <a:xfrm>
              <a:off x="1511527" y="1580767"/>
              <a:ext cx="2635514" cy="263551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48C77BF-2EC0-44E6-95C9-AC38CB8B0CD6}"/>
                </a:ext>
              </a:extLst>
            </p:cNvPr>
            <p:cNvSpPr/>
            <p:nvPr/>
          </p:nvSpPr>
          <p:spPr>
            <a:xfrm>
              <a:off x="2670925" y="1580767"/>
              <a:ext cx="2635514" cy="2635514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3923703-A888-4FE3-98F8-782D367ACDA7}"/>
                </a:ext>
              </a:extLst>
            </p:cNvPr>
            <p:cNvSpPr txBox="1"/>
            <p:nvPr/>
          </p:nvSpPr>
          <p:spPr>
            <a:xfrm>
              <a:off x="1962440" y="2723350"/>
              <a:ext cx="518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94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6281A78-561B-4A9B-87D8-4E2DF779ADFF}"/>
                </a:ext>
              </a:extLst>
            </p:cNvPr>
            <p:cNvSpPr txBox="1"/>
            <p:nvPr/>
          </p:nvSpPr>
          <p:spPr>
            <a:xfrm>
              <a:off x="3160918" y="2713856"/>
              <a:ext cx="518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14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6B39FA8-645C-462A-A95A-79F592C86B6B}"/>
                </a:ext>
              </a:extLst>
            </p:cNvPr>
            <p:cNvSpPr txBox="1"/>
            <p:nvPr/>
          </p:nvSpPr>
          <p:spPr>
            <a:xfrm>
              <a:off x="4302512" y="2712955"/>
              <a:ext cx="747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721</a:t>
              </a:r>
              <a:endParaRPr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A8EBF1F-651F-44A5-ACD6-840E2D887266}"/>
              </a:ext>
            </a:extLst>
          </p:cNvPr>
          <p:cNvGrpSpPr/>
          <p:nvPr/>
        </p:nvGrpSpPr>
        <p:grpSpPr>
          <a:xfrm>
            <a:off x="6363985" y="1840201"/>
            <a:ext cx="3794911" cy="2635513"/>
            <a:chOff x="6328221" y="1580766"/>
            <a:chExt cx="3794911" cy="2635513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AEBC3D2-6C5D-42B2-B1F1-02DAE4D8806A}"/>
                </a:ext>
              </a:extLst>
            </p:cNvPr>
            <p:cNvSpPr/>
            <p:nvPr/>
          </p:nvSpPr>
          <p:spPr>
            <a:xfrm>
              <a:off x="6328221" y="1580766"/>
              <a:ext cx="2635513" cy="263551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A25A775-87B1-40D1-B8D8-F1638388276E}"/>
                </a:ext>
              </a:extLst>
            </p:cNvPr>
            <p:cNvSpPr/>
            <p:nvPr/>
          </p:nvSpPr>
          <p:spPr>
            <a:xfrm>
              <a:off x="7487619" y="1580766"/>
              <a:ext cx="2635513" cy="2635513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BEE612E-9820-4B7A-88A9-1D386AC54E51}"/>
                </a:ext>
              </a:extLst>
            </p:cNvPr>
            <p:cNvSpPr txBox="1"/>
            <p:nvPr/>
          </p:nvSpPr>
          <p:spPr>
            <a:xfrm>
              <a:off x="6807499" y="2723350"/>
              <a:ext cx="518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71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F1BF728-ED7A-4B6C-AFA8-4A71681D1434}"/>
                </a:ext>
              </a:extLst>
            </p:cNvPr>
            <p:cNvSpPr txBox="1"/>
            <p:nvPr/>
          </p:nvSpPr>
          <p:spPr>
            <a:xfrm>
              <a:off x="8055676" y="2712955"/>
              <a:ext cx="341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295EE6F-D226-43C4-AD73-3145FE8F36D5}"/>
                </a:ext>
              </a:extLst>
            </p:cNvPr>
            <p:cNvSpPr txBox="1"/>
            <p:nvPr/>
          </p:nvSpPr>
          <p:spPr>
            <a:xfrm>
              <a:off x="9147571" y="2712955"/>
              <a:ext cx="747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548</a:t>
              </a:r>
              <a:endParaRPr lang="zh-CN" altLang="en-US" dirty="0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9BEE839F-2489-4654-B0D9-FD0DA15072EC}"/>
              </a:ext>
            </a:extLst>
          </p:cNvPr>
          <p:cNvSpPr txBox="1"/>
          <p:nvPr/>
        </p:nvSpPr>
        <p:spPr>
          <a:xfrm>
            <a:off x="1846351" y="1470868"/>
            <a:ext cx="150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7B6C0"/>
                </a:solidFill>
              </a:rPr>
              <a:t>non-MPC-N</a:t>
            </a:r>
            <a:endParaRPr lang="zh-CN" altLang="en-US" dirty="0">
              <a:solidFill>
                <a:srgbClr val="F7B6C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932A56C-8C1E-4DE0-92C8-F8907B99BAE7}"/>
              </a:ext>
            </a:extLst>
          </p:cNvPr>
          <p:cNvSpPr txBox="1"/>
          <p:nvPr/>
        </p:nvSpPr>
        <p:spPr>
          <a:xfrm>
            <a:off x="4136479" y="1470868"/>
            <a:ext cx="150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rgbClr val="80ABEB"/>
                </a:solidFill>
              </a:rPr>
              <a:t>non-MPC-T</a:t>
            </a:r>
            <a:endParaRPr lang="zh-CN" altLang="en-US" dirty="0">
              <a:solidFill>
                <a:srgbClr val="80ABEB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CFFB1EE-4378-4FA1-B008-9A183C9767B9}"/>
              </a:ext>
            </a:extLst>
          </p:cNvPr>
          <p:cNvSpPr txBox="1"/>
          <p:nvPr/>
        </p:nvSpPr>
        <p:spPr>
          <a:xfrm>
            <a:off x="6363984" y="1461377"/>
            <a:ext cx="150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7B6C0"/>
                </a:solidFill>
              </a:rPr>
              <a:t>MPC-N</a:t>
            </a:r>
            <a:endParaRPr lang="zh-CN" altLang="en-US" dirty="0">
              <a:solidFill>
                <a:srgbClr val="F7B6C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8261D88-F722-4C44-93DE-3206A7A833F7}"/>
              </a:ext>
            </a:extLst>
          </p:cNvPr>
          <p:cNvSpPr txBox="1"/>
          <p:nvPr/>
        </p:nvSpPr>
        <p:spPr>
          <a:xfrm>
            <a:off x="8654112" y="1461377"/>
            <a:ext cx="150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rgbClr val="80ABEB"/>
                </a:solidFill>
              </a:rPr>
              <a:t>MPC-T</a:t>
            </a:r>
            <a:endParaRPr lang="zh-CN" altLang="en-US" dirty="0">
              <a:solidFill>
                <a:srgbClr val="80A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03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重分析突变筛选标准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22989" y="1409708"/>
            <a:ext cx="10550753" cy="419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E5394"/>
                </a:solidFill>
                <a:latin typeface="+mn-ea"/>
              </a:rPr>
              <a:t>突变及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SV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的分析流程及阈值：</a:t>
            </a:r>
            <a:endParaRPr lang="en-US" altLang="zh-CN" dirty="0">
              <a:solidFill>
                <a:srgbClr val="0E5394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E5394"/>
                </a:solidFill>
                <a:latin typeface="+mn-ea"/>
              </a:rPr>
              <a:t>	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（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）属于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COSMIC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数据库中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cancer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gene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census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列表中的基因</a:t>
            </a:r>
            <a:endParaRPr lang="en-US" altLang="zh-CN" dirty="0">
              <a:solidFill>
                <a:srgbClr val="0E5394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E5394"/>
                </a:solidFill>
                <a:latin typeface="+mn-ea"/>
              </a:rPr>
              <a:t>             （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2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）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SNV &amp; </a:t>
            </a:r>
            <a:r>
              <a:rPr lang="en-US" altLang="zh-CN" dirty="0" err="1">
                <a:solidFill>
                  <a:srgbClr val="0E5394"/>
                </a:solidFill>
                <a:latin typeface="+mn-ea"/>
              </a:rPr>
              <a:t>indel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需满足：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VAF ≥2%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，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supporting reads ≥ 3,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 </a:t>
            </a:r>
            <a:br>
              <a:rPr lang="en-US" altLang="zh-CN" dirty="0">
                <a:solidFill>
                  <a:srgbClr val="0E5394"/>
                </a:solidFill>
                <a:latin typeface="+mn-ea"/>
              </a:rPr>
            </a:br>
            <a:r>
              <a:rPr lang="en-US" altLang="zh-CN" dirty="0">
                <a:solidFill>
                  <a:srgbClr val="0E5394"/>
                </a:solidFill>
                <a:latin typeface="+mn-ea"/>
              </a:rPr>
              <a:t>	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（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3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）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SV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需满足：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split-reads ≥ 3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E5394"/>
                </a:solidFill>
                <a:latin typeface="+mn-ea"/>
              </a:rPr>
              <a:t>	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（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4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）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CNV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需满足：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gene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ratio≥2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为拷贝数扩增；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gene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ratio &lt;0.6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为拷贝数缺失；</a:t>
            </a:r>
            <a:endParaRPr lang="en-US" altLang="zh-CN" dirty="0">
              <a:solidFill>
                <a:srgbClr val="0E5394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0E5394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E5394"/>
                </a:solidFill>
                <a:latin typeface="+mn-ea"/>
              </a:rPr>
              <a:t>生信流程已完成了突变丰度和突变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reads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数的筛选：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AF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 ≥ 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2%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，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reads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 ≥ </a:t>
            </a:r>
            <a:r>
              <a:rPr lang="en-US" altLang="zh-CN" dirty="0">
                <a:solidFill>
                  <a:srgbClr val="0E5394"/>
                </a:solidFill>
                <a:latin typeface="+mn-ea"/>
              </a:rPr>
              <a:t>3</a:t>
            </a:r>
            <a:r>
              <a:rPr lang="zh-CN" altLang="en-US" dirty="0">
                <a:solidFill>
                  <a:srgbClr val="0E5394"/>
                </a:solidFill>
                <a:latin typeface="+mn-ea"/>
              </a:rPr>
              <a:t>；</a:t>
            </a:r>
            <a:endParaRPr lang="en-US" altLang="zh-CN" dirty="0">
              <a:solidFill>
                <a:srgbClr val="0E5394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E5394"/>
                </a:solidFill>
                <a:latin typeface="+mn-ea"/>
              </a:rPr>
              <a:t>重分析经过了流程优化，将重复区域可疑的位点过滤。</a:t>
            </a:r>
            <a:endParaRPr lang="en-US" altLang="zh-CN" dirty="0">
              <a:solidFill>
                <a:srgbClr val="0E5394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0E5394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E5394"/>
                </a:solidFill>
                <a:latin typeface="+mn-ea"/>
              </a:rPr>
              <a:t>               </a:t>
            </a:r>
            <a:endParaRPr lang="en-US" altLang="zh-CN" dirty="0">
              <a:solidFill>
                <a:srgbClr val="0E539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742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72068-A505-4CC9-B512-8D8215E51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微乳头分组：肿瘤组织与切缘样本中驱动基因检出分析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B01397-D758-493F-8716-0832BA50D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637DE5-671B-4B1B-A9B6-2307059B14E1}"/>
              </a:ext>
            </a:extLst>
          </p:cNvPr>
          <p:cNvSpPr txBox="1"/>
          <p:nvPr/>
        </p:nvSpPr>
        <p:spPr>
          <a:xfrm>
            <a:off x="1843703" y="4918247"/>
            <a:ext cx="8426967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/>
              <a:t>统计肿瘤及切缘样本中驱动基因（</a:t>
            </a:r>
            <a:r>
              <a:rPr lang="en-US" altLang="zh-CN" sz="1600" dirty="0"/>
              <a:t>ref</a:t>
            </a:r>
            <a:r>
              <a:rPr lang="zh-CN" altLang="en-US" sz="1600" dirty="0"/>
              <a:t>：</a:t>
            </a:r>
            <a:r>
              <a:rPr lang="en-US" altLang="zh-CN" sz="1600" dirty="0"/>
              <a:t>cosmic</a:t>
            </a:r>
            <a:r>
              <a:rPr lang="zh-CN" altLang="en-US" sz="1600" dirty="0"/>
              <a:t>数据库 </a:t>
            </a:r>
            <a:r>
              <a:rPr lang="en-US" altLang="zh-CN" sz="1600" dirty="0"/>
              <a:t>cancer census gene list</a:t>
            </a:r>
            <a:r>
              <a:rPr lang="zh-CN" altLang="en-US" sz="1600" dirty="0"/>
              <a:t>，）检出情况：</a:t>
            </a:r>
            <a:endParaRPr lang="en-US" altLang="zh-CN" sz="1600" dirty="0"/>
          </a:p>
          <a:p>
            <a:r>
              <a:rPr lang="zh-CN" altLang="en-US" sz="1600" dirty="0"/>
              <a:t>所有患者中肿瘤样本肿瘤驱动基因检出率显著高于切缘样本 </a:t>
            </a:r>
            <a:r>
              <a:rPr lang="en-US" altLang="zh-CN" sz="1600" dirty="0"/>
              <a:t>79.4% vs 29.4% </a:t>
            </a:r>
            <a:r>
              <a:rPr lang="zh-CN" altLang="en-US" sz="1600" dirty="0"/>
              <a:t>，</a:t>
            </a:r>
            <a:r>
              <a:rPr lang="en-US" altLang="zh-CN" sz="1600" dirty="0">
                <a:latin typeface="+mj-ea"/>
              </a:rPr>
              <a:t> p&lt;.0001</a:t>
            </a:r>
            <a:r>
              <a:rPr lang="zh-CN" altLang="en-US" sz="1600" dirty="0">
                <a:latin typeface="+mj-ea"/>
              </a:rPr>
              <a:t>；</a:t>
            </a:r>
            <a:endParaRPr lang="en-US" altLang="zh-CN" sz="1600" dirty="0">
              <a:latin typeface="+mj-ea"/>
            </a:endParaRPr>
          </a:p>
          <a:p>
            <a:r>
              <a:rPr lang="zh-CN" altLang="en-US" sz="1600" dirty="0">
                <a:latin typeface="+mj-ea"/>
              </a:rPr>
              <a:t>在</a:t>
            </a:r>
            <a:r>
              <a:rPr lang="en-US" altLang="zh-CN" sz="1600" dirty="0">
                <a:latin typeface="+mj-ea"/>
              </a:rPr>
              <a:t>MPS</a:t>
            </a:r>
            <a:r>
              <a:rPr lang="zh-CN" altLang="en-US" sz="1600" dirty="0">
                <a:latin typeface="+mj-ea"/>
              </a:rPr>
              <a:t>阳性患者中 为</a:t>
            </a:r>
            <a:r>
              <a:rPr lang="en-US" altLang="zh-CN" sz="1600" dirty="0">
                <a:latin typeface="+mj-ea"/>
              </a:rPr>
              <a:t>90.9% vs18.2%</a:t>
            </a:r>
            <a:r>
              <a:rPr lang="zh-CN" altLang="en-US" sz="1600" dirty="0">
                <a:latin typeface="+mj-ea"/>
              </a:rPr>
              <a:t>，</a:t>
            </a:r>
            <a:r>
              <a:rPr lang="en-US" altLang="zh-CN" sz="1600" dirty="0">
                <a:latin typeface="+mj-ea"/>
              </a:rPr>
              <a:t>p=0.002</a:t>
            </a:r>
            <a:r>
              <a:rPr lang="zh-CN" altLang="en-US" sz="1600" dirty="0">
                <a:latin typeface="+mj-ea"/>
              </a:rPr>
              <a:t>；</a:t>
            </a:r>
            <a:endParaRPr lang="en-US" altLang="zh-CN" sz="1600" dirty="0">
              <a:latin typeface="+mj-ea"/>
            </a:endParaRPr>
          </a:p>
          <a:p>
            <a:r>
              <a:rPr lang="zh-CN" altLang="en-US" sz="1600" dirty="0">
                <a:latin typeface="+mj-ea"/>
              </a:rPr>
              <a:t>在</a:t>
            </a:r>
            <a:r>
              <a:rPr lang="en-US" altLang="zh-CN" sz="1600" dirty="0">
                <a:latin typeface="+mj-ea"/>
              </a:rPr>
              <a:t>MPS</a:t>
            </a:r>
            <a:r>
              <a:rPr lang="zh-CN" altLang="en-US" sz="1600" dirty="0">
                <a:latin typeface="+mj-ea"/>
              </a:rPr>
              <a:t>阴性患者中为</a:t>
            </a:r>
            <a:r>
              <a:rPr lang="en-US" altLang="zh-CN" sz="1600" dirty="0">
                <a:latin typeface="+mj-ea"/>
              </a:rPr>
              <a:t>69.6% vs 8.7%</a:t>
            </a:r>
            <a:r>
              <a:rPr lang="zh-CN" altLang="en-US" sz="1600" dirty="0">
                <a:latin typeface="+mj-ea"/>
              </a:rPr>
              <a:t>，</a:t>
            </a:r>
            <a:r>
              <a:rPr lang="en-US" altLang="zh-CN" sz="1600" dirty="0">
                <a:latin typeface="+mj-ea"/>
              </a:rPr>
              <a:t>p=0.0002</a:t>
            </a:r>
            <a:r>
              <a:rPr lang="zh-CN" altLang="en-US" sz="1600" dirty="0">
                <a:latin typeface="+mj-ea"/>
              </a:rPr>
              <a:t>；</a:t>
            </a:r>
            <a:endParaRPr lang="en-US" altLang="zh-CN" sz="1600" dirty="0">
              <a:latin typeface="+mj-ea"/>
            </a:endParaRPr>
          </a:p>
          <a:p>
            <a:r>
              <a:rPr lang="en-US" altLang="zh-CN" sz="1600" dirty="0">
                <a:latin typeface="+mj-ea"/>
              </a:rPr>
              <a:t>MPS</a:t>
            </a:r>
            <a:r>
              <a:rPr lang="zh-CN" altLang="en-US" sz="1600" dirty="0">
                <a:latin typeface="+mj-ea"/>
              </a:rPr>
              <a:t>阳性 </a:t>
            </a:r>
            <a:r>
              <a:rPr lang="en-US" altLang="zh-CN" sz="1600" dirty="0">
                <a:latin typeface="+mj-ea"/>
              </a:rPr>
              <a:t>VS MPS</a:t>
            </a:r>
            <a:r>
              <a:rPr lang="zh-CN" altLang="en-US" sz="1600" dirty="0">
                <a:latin typeface="+mj-ea"/>
              </a:rPr>
              <a:t>阴性的肿瘤检出率未</a:t>
            </a:r>
            <a:r>
              <a:rPr lang="en-US" altLang="zh-CN" sz="1600" dirty="0">
                <a:latin typeface="+mj-ea"/>
              </a:rPr>
              <a:t>90.9% vs 69.6%</a:t>
            </a:r>
            <a:r>
              <a:rPr lang="zh-CN" altLang="en-US" sz="1600" dirty="0">
                <a:latin typeface="+mj-ea"/>
              </a:rPr>
              <a:t>，</a:t>
            </a:r>
            <a:r>
              <a:rPr lang="en-US" altLang="zh-CN" sz="1600" dirty="0">
                <a:latin typeface="+mj-ea"/>
              </a:rPr>
              <a:t>p=0.22</a:t>
            </a:r>
            <a:r>
              <a:rPr lang="zh-CN" altLang="en-US" sz="1600" dirty="0">
                <a:latin typeface="+mj-ea"/>
              </a:rPr>
              <a:t>，差异不显著；</a:t>
            </a:r>
            <a:endParaRPr lang="en-US" altLang="zh-CN" sz="1600" dirty="0">
              <a:latin typeface="+mj-ea"/>
            </a:endParaRPr>
          </a:p>
          <a:p>
            <a:r>
              <a:rPr lang="en-US" altLang="zh-CN" sz="1600" dirty="0">
                <a:latin typeface="+mj-ea"/>
              </a:rPr>
              <a:t>MPS</a:t>
            </a:r>
            <a:r>
              <a:rPr lang="zh-CN" altLang="en-US" sz="1600" dirty="0">
                <a:latin typeface="+mj-ea"/>
              </a:rPr>
              <a:t>阳性 </a:t>
            </a:r>
            <a:r>
              <a:rPr lang="en-US" altLang="zh-CN" sz="1600" dirty="0">
                <a:latin typeface="+mj-ea"/>
              </a:rPr>
              <a:t>VS MPS</a:t>
            </a:r>
            <a:r>
              <a:rPr lang="zh-CN" altLang="en-US" sz="1600" dirty="0">
                <a:latin typeface="+mj-ea"/>
              </a:rPr>
              <a:t>阴性的切缘检出 率为</a:t>
            </a:r>
            <a:r>
              <a:rPr lang="en-US" altLang="zh-CN" sz="1600" dirty="0">
                <a:latin typeface="+mj-ea"/>
              </a:rPr>
              <a:t>18.2% vs 8.7%</a:t>
            </a:r>
            <a:r>
              <a:rPr lang="zh-CN" altLang="en-US" sz="1600" dirty="0">
                <a:latin typeface="+mj-ea"/>
              </a:rPr>
              <a:t>，</a:t>
            </a:r>
            <a:r>
              <a:rPr lang="en-US" altLang="zh-CN" sz="1600" dirty="0">
                <a:latin typeface="+mj-ea"/>
              </a:rPr>
              <a:t>p=1 </a:t>
            </a:r>
            <a:r>
              <a:rPr lang="zh-CN" altLang="en-US" sz="1600" dirty="0">
                <a:latin typeface="+mj-ea"/>
              </a:rPr>
              <a:t>，差异不显著。</a:t>
            </a:r>
            <a:endParaRPr lang="en-US" altLang="zh-CN" sz="1600" dirty="0">
              <a:latin typeface="+mj-ea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77970F4-84E5-4548-8CB7-6F5E10B36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550061"/>
              </p:ext>
            </p:extLst>
          </p:nvPr>
        </p:nvGraphicFramePr>
        <p:xfrm>
          <a:off x="2351316" y="1187933"/>
          <a:ext cx="6511033" cy="3690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381">
                  <a:extLst>
                    <a:ext uri="{9D8B030D-6E8A-4147-A177-3AD203B41FA5}">
                      <a16:colId xmlns:a16="http://schemas.microsoft.com/office/drawing/2014/main" val="1601742506"/>
                    </a:ext>
                  </a:extLst>
                </a:gridCol>
                <a:gridCol w="2252308">
                  <a:extLst>
                    <a:ext uri="{9D8B030D-6E8A-4147-A177-3AD203B41FA5}">
                      <a16:colId xmlns:a16="http://schemas.microsoft.com/office/drawing/2014/main" val="3625294805"/>
                    </a:ext>
                  </a:extLst>
                </a:gridCol>
                <a:gridCol w="2170344">
                  <a:extLst>
                    <a:ext uri="{9D8B030D-6E8A-4147-A177-3AD203B41FA5}">
                      <a16:colId xmlns:a16="http://schemas.microsoft.com/office/drawing/2014/main" val="97436814"/>
                    </a:ext>
                  </a:extLst>
                </a:gridCol>
              </a:tblGrid>
              <a:tr h="283998">
                <a:tc>
                  <a:txBody>
                    <a:bodyPr/>
                    <a:lstStyle/>
                    <a:p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+mj-ea"/>
                          <a:ea typeface="+mj-ea"/>
                        </a:rPr>
                        <a:t>检出（例数）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+mj-ea"/>
                          <a:ea typeface="+mj-ea"/>
                        </a:rPr>
                        <a:t>未检出（例数）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295522"/>
                  </a:ext>
                </a:extLst>
              </a:tr>
              <a:tr h="283998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+mj-ea"/>
                          <a:ea typeface="+mj-ea"/>
                        </a:rPr>
                        <a:t>肿瘤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j-ea"/>
                          <a:ea typeface="+mj-ea"/>
                        </a:rPr>
                        <a:t>27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j-ea"/>
                          <a:ea typeface="+mj-ea"/>
                        </a:rPr>
                        <a:t>7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00791"/>
                  </a:ext>
                </a:extLst>
              </a:tr>
              <a:tr h="283998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+mj-ea"/>
                          <a:ea typeface="+mj-ea"/>
                        </a:rPr>
                        <a:t>切缘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j-ea"/>
                          <a:ea typeface="+mj-ea"/>
                        </a:rPr>
                        <a:t>5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j-ea"/>
                          <a:ea typeface="+mj-ea"/>
                        </a:rPr>
                        <a:t>29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207856"/>
                  </a:ext>
                </a:extLst>
              </a:tr>
              <a:tr h="283998">
                <a:tc>
                  <a:txBody>
                    <a:bodyPr/>
                    <a:lstStyle/>
                    <a:p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1400" dirty="0">
                          <a:latin typeface="+mj-ea"/>
                          <a:ea typeface="+mj-ea"/>
                        </a:rPr>
                        <a:t>p&lt;.0001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802641"/>
                  </a:ext>
                </a:extLst>
              </a:tr>
              <a:tr h="283998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j-ea"/>
                          <a:ea typeface="+mj-ea"/>
                        </a:rPr>
                        <a:t>MPS  </a:t>
                      </a:r>
                      <a:r>
                        <a:rPr lang="zh-CN" altLang="en-US" sz="1400" dirty="0">
                          <a:latin typeface="+mj-ea"/>
                          <a:ea typeface="+mj-ea"/>
                        </a:rPr>
                        <a:t>＞</a:t>
                      </a:r>
                      <a:r>
                        <a:rPr lang="en-US" altLang="zh-CN" sz="1400" dirty="0">
                          <a:latin typeface="+mj-ea"/>
                          <a:ea typeface="+mj-ea"/>
                        </a:rPr>
                        <a:t>5%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155640"/>
                  </a:ext>
                </a:extLst>
              </a:tr>
              <a:tr h="283998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+mj-ea"/>
                          <a:ea typeface="+mj-ea"/>
                        </a:rPr>
                        <a:t>肿瘤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j-ea"/>
                          <a:ea typeface="+mj-ea"/>
                        </a:rPr>
                        <a:t>10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564590"/>
                  </a:ext>
                </a:extLst>
              </a:tr>
              <a:tr h="283998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+mj-ea"/>
                          <a:ea typeface="+mj-ea"/>
                        </a:rPr>
                        <a:t>切缘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j-ea"/>
                          <a:ea typeface="+mj-ea"/>
                        </a:rPr>
                        <a:t>2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j-ea"/>
                          <a:ea typeface="+mj-ea"/>
                        </a:rPr>
                        <a:t>9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081067"/>
                  </a:ext>
                </a:extLst>
              </a:tr>
              <a:tr h="283998">
                <a:tc>
                  <a:txBody>
                    <a:bodyPr/>
                    <a:lstStyle/>
                    <a:p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1400" dirty="0">
                          <a:latin typeface="+mj-ea"/>
                          <a:ea typeface="+mj-ea"/>
                        </a:rPr>
                        <a:t>P=0.002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965067"/>
                  </a:ext>
                </a:extLst>
              </a:tr>
              <a:tr h="2839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+mj-ea"/>
                          <a:ea typeface="+mj-ea"/>
                        </a:rPr>
                        <a:t>MPS </a:t>
                      </a:r>
                      <a:r>
                        <a:rPr lang="zh-CN" altLang="en-US" sz="1400" dirty="0">
                          <a:latin typeface="+mj-ea"/>
                          <a:ea typeface="+mj-ea"/>
                        </a:rPr>
                        <a:t>≤</a:t>
                      </a:r>
                      <a:r>
                        <a:rPr lang="en-US" altLang="zh-CN" sz="1400" dirty="0">
                          <a:latin typeface="+mj-ea"/>
                          <a:ea typeface="+mj-ea"/>
                        </a:rPr>
                        <a:t>5%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026333"/>
                  </a:ext>
                </a:extLst>
              </a:tr>
              <a:tr h="283998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+mj-ea"/>
                          <a:ea typeface="+mj-ea"/>
                        </a:rPr>
                        <a:t>肿瘤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j-ea"/>
                          <a:ea typeface="+mj-ea"/>
                        </a:rPr>
                        <a:t>16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j-ea"/>
                          <a:ea typeface="+mj-ea"/>
                        </a:rPr>
                        <a:t>7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977439"/>
                  </a:ext>
                </a:extLst>
              </a:tr>
              <a:tr h="337255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+mj-ea"/>
                          <a:ea typeface="+mj-ea"/>
                        </a:rPr>
                        <a:t>切缘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j-ea"/>
                          <a:ea typeface="+mj-ea"/>
                        </a:rPr>
                        <a:t>3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j-ea"/>
                          <a:ea typeface="+mj-ea"/>
                        </a:rPr>
                        <a:t>20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15323"/>
                  </a:ext>
                </a:extLst>
              </a:tr>
              <a:tr h="283998">
                <a:tc>
                  <a:txBody>
                    <a:bodyPr/>
                    <a:lstStyle/>
                    <a:p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1400" dirty="0">
                          <a:latin typeface="+mj-ea"/>
                          <a:ea typeface="+mj-ea"/>
                        </a:rPr>
                        <a:t>P=0.0002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905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187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16B97-2635-4B0B-A0A1-5C3FEC6C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再分组肿瘤突变图谱： </a:t>
            </a:r>
            <a:r>
              <a:rPr lang="en-US" altLang="zh-CN" dirty="0"/>
              <a:t>MPS </a:t>
            </a:r>
            <a:r>
              <a:rPr lang="zh-CN" altLang="en-US" dirty="0"/>
              <a:t>＞</a:t>
            </a:r>
            <a:r>
              <a:rPr lang="en-US" altLang="zh-CN" dirty="0"/>
              <a:t>5% vs </a:t>
            </a:r>
            <a:r>
              <a:rPr lang="zh-CN" altLang="en-US" dirty="0"/>
              <a:t>≤</a:t>
            </a:r>
            <a:r>
              <a:rPr lang="en-US" altLang="zh-CN" dirty="0"/>
              <a:t> 5% 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F3E138-7478-447C-85B5-8F805EDE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F12C02-DFC7-43B3-8500-ED0067BFDB7F}"/>
              </a:ext>
            </a:extLst>
          </p:cNvPr>
          <p:cNvSpPr txBox="1"/>
          <p:nvPr/>
        </p:nvSpPr>
        <p:spPr>
          <a:xfrm>
            <a:off x="2412274" y="6381597"/>
            <a:ext cx="20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MPS </a:t>
            </a:r>
            <a:r>
              <a:rPr lang="zh-CN" altLang="en-US" dirty="0"/>
              <a:t>＞</a:t>
            </a:r>
            <a:r>
              <a:rPr lang="en-US" altLang="zh-CN" dirty="0"/>
              <a:t>5%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8CE11A-1D90-431A-BBE6-B7958E523CC0}"/>
              </a:ext>
            </a:extLst>
          </p:cNvPr>
          <p:cNvSpPr txBox="1"/>
          <p:nvPr/>
        </p:nvSpPr>
        <p:spPr>
          <a:xfrm>
            <a:off x="6522720" y="6371290"/>
            <a:ext cx="20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MPS </a:t>
            </a:r>
            <a:r>
              <a:rPr lang="zh-CN" altLang="en-US" dirty="0"/>
              <a:t>≤</a:t>
            </a:r>
            <a:r>
              <a:rPr lang="en-US" altLang="zh-CN" dirty="0"/>
              <a:t> 5%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813081E-29AC-44B0-A09E-37B7F4230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03" y="1306819"/>
            <a:ext cx="4730971" cy="50218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EE0C32-C955-48EF-9246-A557859F7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655" y="1349391"/>
            <a:ext cx="4530035" cy="50218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43BBC07-34D2-49EB-ABD6-6A0A53567A3F}"/>
              </a:ext>
            </a:extLst>
          </p:cNvPr>
          <p:cNvSpPr txBox="1"/>
          <p:nvPr/>
        </p:nvSpPr>
        <p:spPr>
          <a:xfrm>
            <a:off x="8997388" y="5000264"/>
            <a:ext cx="275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两组突变</a:t>
            </a:r>
            <a:r>
              <a:rPr lang="en-US" altLang="zh-CN" dirty="0"/>
              <a:t>EGFR</a:t>
            </a:r>
            <a:r>
              <a:rPr lang="zh-CN" altLang="en-US" dirty="0"/>
              <a:t>接近，</a:t>
            </a:r>
            <a:r>
              <a:rPr lang="en-US" altLang="zh-CN" dirty="0"/>
              <a:t>TP53</a:t>
            </a:r>
            <a:r>
              <a:rPr lang="zh-CN" altLang="en-US" dirty="0"/>
              <a:t>突变频率差异较大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E2D9DE-6856-4AD0-85D6-5BF290B0661D}"/>
              </a:ext>
            </a:extLst>
          </p:cNvPr>
          <p:cNvSpPr/>
          <p:nvPr/>
        </p:nvSpPr>
        <p:spPr>
          <a:xfrm>
            <a:off x="1202481" y="1723328"/>
            <a:ext cx="7870785" cy="369332"/>
          </a:xfrm>
          <a:prstGeom prst="rect">
            <a:avLst/>
          </a:prstGeom>
          <a:noFill/>
          <a:ln w="158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651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26270</TotalTime>
  <Words>1798</Words>
  <Application>Microsoft Office PowerPoint</Application>
  <PresentationFormat>宽屏</PresentationFormat>
  <Paragraphs>262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思源黑体 Bold</vt:lpstr>
      <vt:lpstr>思源黑体 Normal</vt:lpstr>
      <vt:lpstr>宋体</vt:lpstr>
      <vt:lpstr>Arial</vt:lpstr>
      <vt:lpstr>Calibri</vt:lpstr>
      <vt:lpstr>Wingdings</vt:lpstr>
      <vt:lpstr>Office 主题​​</vt:lpstr>
      <vt:lpstr>自定义设计方案</vt:lpstr>
      <vt:lpstr>1_Office 主题​​</vt:lpstr>
      <vt:lpstr>KB78-微乳头阳性肺腺癌段切预后不良分子机制研究 前三批结果再分析</vt:lpstr>
      <vt:lpstr>KB78 三批次样本送检及上机情况</vt:lpstr>
      <vt:lpstr>实验入组概览</vt:lpstr>
      <vt:lpstr>临床信息</vt:lpstr>
      <vt:lpstr>突变检出数量与肿瘤突变负荷</vt:lpstr>
      <vt:lpstr>实验组与对照组的肿瘤和癌旁突变的一致性都不高</vt:lpstr>
      <vt:lpstr>重分析突变筛选标准</vt:lpstr>
      <vt:lpstr>微乳头分组：肿瘤组织与切缘样本中驱动基因检出分析</vt:lpstr>
      <vt:lpstr>再分组肿瘤突变图谱： MPS ＞5% vs ≤ 5% </vt:lpstr>
      <vt:lpstr>再分组肿瘤突变图谱：影像学实性 vs 非实性</vt:lpstr>
      <vt:lpstr>再分组肿瘤突变图谱： 贴壁 无贴壁vs 贴壁</vt:lpstr>
      <vt:lpstr>再分组肿瘤突变图谱： High grade ＞15% vs ≤15%</vt:lpstr>
      <vt:lpstr>基因突变差异显著性分析</vt:lpstr>
      <vt:lpstr>肺腺癌TTN/TP53突变的预后意义</vt:lpstr>
      <vt:lpstr>RBM10基因与肺腺癌预后相关</vt:lpstr>
      <vt:lpstr>再分组肿瘤通路富集：MPS ＞5% vs ≤5%                                   影像学实性 vs 非实性</vt:lpstr>
      <vt:lpstr>再分组肿瘤通路富集：无贴壁vs 贴壁                                  High grade ＞15% vs ≤15%</vt:lpstr>
      <vt:lpstr>碱基变化：MPS ＞5% vs ≤5%</vt:lpstr>
      <vt:lpstr>碱基变化：实性 VS 非实性</vt:lpstr>
      <vt:lpstr>碱基变化：： High grade ＞15% vs ≤15%</vt:lpstr>
      <vt:lpstr>碱基变化：无贴壁vs 贴壁</vt:lpstr>
      <vt:lpstr>小结</vt:lpstr>
      <vt:lpstr>THANKS</vt:lpstr>
      <vt:lpstr>再分组切缘突变图谱：MPS ＞5% vs ≤5%</vt:lpstr>
      <vt:lpstr>再分组切缘突变图谱：影像学实性 vs 非实性</vt:lpstr>
      <vt:lpstr>再分组切缘突变图谱：贴壁   无贴壁vs 贴壁</vt:lpstr>
      <vt:lpstr>再分组切缘突变图谱： High grade ＞15% vs ≤15%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</dc:creator>
  <cp:lastModifiedBy>suhang</cp:lastModifiedBy>
  <cp:revision>465</cp:revision>
  <cp:lastPrinted>2021-11-15T11:38:57Z</cp:lastPrinted>
  <dcterms:created xsi:type="dcterms:W3CDTF">2019-06-19T02:08:00Z</dcterms:created>
  <dcterms:modified xsi:type="dcterms:W3CDTF">2024-06-19T12:16:13Z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5BFF45AB080245C9A9F35DB575C6A1EB</vt:lpwstr>
  </property>
</Properties>
</file>